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24" r:id="rId1"/>
  </p:sldMasterIdLst>
  <p:notesMasterIdLst>
    <p:notesMasterId r:id="rId115"/>
  </p:notesMasterIdLst>
  <p:handoutMasterIdLst>
    <p:handoutMasterId r:id="rId116"/>
  </p:handoutMasterIdLst>
  <p:sldIdLst>
    <p:sldId id="294" r:id="rId2"/>
    <p:sldId id="398" r:id="rId3"/>
    <p:sldId id="288" r:id="rId4"/>
    <p:sldId id="359" r:id="rId5"/>
    <p:sldId id="366" r:id="rId6"/>
    <p:sldId id="395" r:id="rId7"/>
    <p:sldId id="400" r:id="rId8"/>
    <p:sldId id="396" r:id="rId9"/>
    <p:sldId id="397" r:id="rId10"/>
    <p:sldId id="401" r:id="rId11"/>
    <p:sldId id="298" r:id="rId12"/>
    <p:sldId id="297" r:id="rId13"/>
    <p:sldId id="360" r:id="rId14"/>
    <p:sldId id="300" r:id="rId15"/>
    <p:sldId id="299" r:id="rId16"/>
    <p:sldId id="289" r:id="rId17"/>
    <p:sldId id="301" r:id="rId18"/>
    <p:sldId id="308" r:id="rId19"/>
    <p:sldId id="309" r:id="rId20"/>
    <p:sldId id="310" r:id="rId21"/>
    <p:sldId id="311" r:id="rId22"/>
    <p:sldId id="312" r:id="rId23"/>
    <p:sldId id="302" r:id="rId24"/>
    <p:sldId id="303" r:id="rId25"/>
    <p:sldId id="331" r:id="rId26"/>
    <p:sldId id="332" r:id="rId27"/>
    <p:sldId id="384" r:id="rId28"/>
    <p:sldId id="382" r:id="rId29"/>
    <p:sldId id="383" r:id="rId30"/>
    <p:sldId id="373" r:id="rId31"/>
    <p:sldId id="381" r:id="rId32"/>
    <p:sldId id="369" r:id="rId33"/>
    <p:sldId id="370" r:id="rId34"/>
    <p:sldId id="333" r:id="rId35"/>
    <p:sldId id="334" r:id="rId36"/>
    <p:sldId id="335" r:id="rId37"/>
    <p:sldId id="336" r:id="rId38"/>
    <p:sldId id="380" r:id="rId39"/>
    <p:sldId id="304" r:id="rId40"/>
    <p:sldId id="305" r:id="rId41"/>
    <p:sldId id="306" r:id="rId42"/>
    <p:sldId id="307" r:id="rId43"/>
    <p:sldId id="406" r:id="rId44"/>
    <p:sldId id="408" r:id="rId45"/>
    <p:sldId id="386" r:id="rId46"/>
    <p:sldId id="407" r:id="rId47"/>
    <p:sldId id="313" r:id="rId48"/>
    <p:sldId id="388" r:id="rId49"/>
    <p:sldId id="314" r:id="rId50"/>
    <p:sldId id="315" r:id="rId51"/>
    <p:sldId id="316" r:id="rId52"/>
    <p:sldId id="363" r:id="rId53"/>
    <p:sldId id="317" r:id="rId54"/>
    <p:sldId id="318" r:id="rId55"/>
    <p:sldId id="319" r:id="rId56"/>
    <p:sldId id="320" r:id="rId57"/>
    <p:sldId id="322" r:id="rId58"/>
    <p:sldId id="323" r:id="rId59"/>
    <p:sldId id="324" r:id="rId60"/>
    <p:sldId id="325" r:id="rId61"/>
    <p:sldId id="361" r:id="rId62"/>
    <p:sldId id="326" r:id="rId63"/>
    <p:sldId id="372" r:id="rId64"/>
    <p:sldId id="327" r:id="rId65"/>
    <p:sldId id="328" r:id="rId66"/>
    <p:sldId id="329" r:id="rId67"/>
    <p:sldId id="330" r:id="rId68"/>
    <p:sldId id="337" r:id="rId69"/>
    <p:sldId id="338" r:id="rId70"/>
    <p:sldId id="402" r:id="rId71"/>
    <p:sldId id="405" r:id="rId72"/>
    <p:sldId id="358" r:id="rId73"/>
    <p:sldId id="339" r:id="rId74"/>
    <p:sldId id="387" r:id="rId75"/>
    <p:sldId id="357" r:id="rId76"/>
    <p:sldId id="340" r:id="rId77"/>
    <p:sldId id="341" r:id="rId78"/>
    <p:sldId id="342" r:id="rId79"/>
    <p:sldId id="343" r:id="rId80"/>
    <p:sldId id="344" r:id="rId81"/>
    <p:sldId id="345" r:id="rId82"/>
    <p:sldId id="389" r:id="rId83"/>
    <p:sldId id="390" r:id="rId84"/>
    <p:sldId id="391" r:id="rId85"/>
    <p:sldId id="346" r:id="rId86"/>
    <p:sldId id="394" r:id="rId87"/>
    <p:sldId id="392" r:id="rId88"/>
    <p:sldId id="393" r:id="rId89"/>
    <p:sldId id="347" r:id="rId90"/>
    <p:sldId id="348" r:id="rId91"/>
    <p:sldId id="349" r:id="rId92"/>
    <p:sldId id="350" r:id="rId93"/>
    <p:sldId id="351" r:id="rId94"/>
    <p:sldId id="377" r:id="rId95"/>
    <p:sldId id="403" r:id="rId96"/>
    <p:sldId id="375" r:id="rId97"/>
    <p:sldId id="376" r:id="rId98"/>
    <p:sldId id="404" r:id="rId99"/>
    <p:sldId id="374" r:id="rId100"/>
    <p:sldId id="352" r:id="rId101"/>
    <p:sldId id="379" r:id="rId102"/>
    <p:sldId id="355" r:id="rId103"/>
    <p:sldId id="362" r:id="rId104"/>
    <p:sldId id="371" r:id="rId105"/>
    <p:sldId id="378" r:id="rId106"/>
    <p:sldId id="353" r:id="rId107"/>
    <p:sldId id="354" r:id="rId108"/>
    <p:sldId id="356" r:id="rId109"/>
    <p:sldId id="364" r:id="rId110"/>
    <p:sldId id="367" r:id="rId111"/>
    <p:sldId id="399" r:id="rId112"/>
    <p:sldId id="365" r:id="rId113"/>
    <p:sldId id="368" r:id="rId11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AD1D"/>
    <a:srgbClr val="B70F9F"/>
    <a:srgbClr val="0A706B"/>
    <a:srgbClr val="3DCFFD"/>
    <a:srgbClr val="344600"/>
    <a:srgbClr val="9503C3"/>
    <a:srgbClr val="1FA79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94676" autoAdjust="0"/>
  </p:normalViewPr>
  <p:slideViewPr>
    <p:cSldViewPr>
      <p:cViewPr>
        <p:scale>
          <a:sx n="90" d="100"/>
          <a:sy n="90" d="100"/>
        </p:scale>
        <p:origin x="-141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7837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3444" y="-11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E3E47-265B-4E91-B96F-C9B071FABCD0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F7E3E9-A26D-45FC-9213-FFBA4F8E760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4495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09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9" y="1"/>
            <a:ext cx="2946400" cy="496809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>
              <a:defRPr sz="1200"/>
            </a:lvl1pPr>
          </a:lstStyle>
          <a:p>
            <a:fld id="{8BB1899B-65B5-4422-8982-7E5183F545E7}" type="datetimeFigureOut">
              <a:rPr lang="ru-RU" smtClean="0"/>
              <a:t>17.10.2019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1" y="4715711"/>
            <a:ext cx="5438775" cy="4466511"/>
          </a:xfrm>
          <a:prstGeom prst="rect">
            <a:avLst/>
          </a:prstGeom>
        </p:spPr>
        <p:txBody>
          <a:bodyPr vert="horz" lIns="91433" tIns="45717" rIns="91433" bIns="457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3"/>
            <a:ext cx="2946400" cy="496809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9" y="9428243"/>
            <a:ext cx="2946400" cy="496809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>
              <a:defRPr sz="1200"/>
            </a:lvl1pPr>
          </a:lstStyle>
          <a:p>
            <a:fld id="{3FC670E6-3EAE-4F68-9085-14B7626CD93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6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70E6-3EAE-4F68-9085-14B7626CD93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4239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70E6-3EAE-4F68-9085-14B7626CD93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6443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C670E6-3EAE-4F68-9085-14B7626CD938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167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3F230-F9C7-446B-9711-B1913FFCFDE3}" type="datetime1">
              <a:rPr lang="ru-RU" smtClean="0"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43263" y="6492875"/>
            <a:ext cx="131572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2DE4303-9852-4BFA-84B6-17DBF7A923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B4BBE-9EAD-4E62-9E1F-EAA5032743B1}" type="datetime1">
              <a:rPr lang="ru-RU" smtClean="0"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16416" y="6492875"/>
            <a:ext cx="1315721" cy="365125"/>
          </a:xfrm>
        </p:spPr>
        <p:txBody>
          <a:bodyPr/>
          <a:lstStyle/>
          <a:p>
            <a:fld id="{C2DE4303-9852-4BFA-84B6-17DBF7A923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D7142-C5D7-48EE-817B-FFFD3D9786FC}" type="datetime1">
              <a:rPr lang="ru-RU" smtClean="0"/>
              <a:t>17.10.2019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552F7-E999-4DB7-9C36-ED460F79071E}" type="datetime1">
              <a:rPr lang="ru-RU" smtClean="0"/>
              <a:t>17.10.2019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88424" y="6492875"/>
            <a:ext cx="1315721" cy="365125"/>
          </a:xfrm>
        </p:spPr>
        <p:txBody>
          <a:bodyPr/>
          <a:lstStyle/>
          <a:p>
            <a:fld id="{C2DE4303-9852-4BFA-84B6-17DBF7A923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518FD-44A4-4A3C-8DAD-58923BA965F2}" type="datetime1">
              <a:rPr lang="ru-RU" smtClean="0"/>
              <a:t>17.10.2019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1D39-3F11-4B56-8207-C689DC65FCCC}" type="datetime1">
              <a:rPr lang="ru-RU" smtClean="0"/>
              <a:t>17.10.2019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16416" y="6481616"/>
            <a:ext cx="1315721" cy="365125"/>
          </a:xfrm>
        </p:spPr>
        <p:txBody>
          <a:bodyPr/>
          <a:lstStyle/>
          <a:p>
            <a:fld id="{C2DE4303-9852-4BFA-84B6-17DBF7A9231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AA9A1721-41BC-45E1-A9C2-84874669F6C1}" type="datetime1">
              <a:rPr lang="ru-RU" smtClean="0"/>
              <a:t>17.10.2019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14701" y="6492875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C2DE4303-9852-4BFA-84B6-17DBF7A9231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80919" cy="172819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/>
              <a:t>О ходе реализации мероприятий, направленных на улучшение безопасности дорожного движения в 2019 году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1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449086"/>
              </p:ext>
            </p:extLst>
          </p:nvPr>
        </p:nvGraphicFramePr>
        <p:xfrm>
          <a:off x="187230" y="307777"/>
          <a:ext cx="8856980" cy="64059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488"/>
                <a:gridCol w="702558"/>
                <a:gridCol w="649961"/>
                <a:gridCol w="576942"/>
                <a:gridCol w="785635"/>
                <a:gridCol w="942395"/>
                <a:gridCol w="1087163"/>
                <a:gridCol w="804223"/>
                <a:gridCol w="888974"/>
                <a:gridCol w="820103"/>
                <a:gridCol w="1309538"/>
              </a:tblGrid>
              <a:tr h="2333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Район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мероприятий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Выполнено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Динамика за неделю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Нарастающий итог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замечаниями</a:t>
                      </a:r>
                      <a:endParaRPr lang="ru-RU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работе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Работы не начаты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Крайний срок</a:t>
                      </a:r>
                      <a:r>
                        <a:rPr lang="ru-RU" sz="9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завершения работ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333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09.10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16.10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05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38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Преображенское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3894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Сокольники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49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Восточное Измайлово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79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Гольяново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7992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Перово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 (4 проекта и  12 СМР)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(4 проекта и  3 СМР)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(4 проекта и  5 СМР)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(4 проекта и  5 СМР)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49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Богородское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12</a:t>
                      </a:r>
                      <a:endParaRPr lang="ru-RU" sz="9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9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49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Восточный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Работы завершены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49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Ивановское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49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Косино-Ухтомский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(1 проект и  1 СМР)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СМР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СМР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проект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49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Метрогородок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1988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Новогиреево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(8 проектов и  7 СМР)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(8 проектов и  6 СМР)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(8 проектов и  6 СМР)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(8 проектов и  6 СМР)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489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Новокосино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(3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проект и 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(3 проект и  2 СМР)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Работы завершены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1</a:t>
                      </a:r>
                      <a:endParaRPr lang="ru-RU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56077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Измайлово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49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Северное Измайлово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4990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Соколиная гора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6092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 (16 проектов и 146 СМР)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77(15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проектов и 62 СМР)</a:t>
                      </a:r>
                      <a:endParaRPr lang="ru-RU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91(15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проектов и 76 СМР)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91(15</a:t>
                      </a:r>
                      <a:r>
                        <a:rPr lang="ru-RU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проектов и 76 СМР)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03353" y="0"/>
            <a:ext cx="6624736" cy="3077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Статус по ВАО</a:t>
            </a:r>
            <a:endParaRPr lang="ru-RU" sz="1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C2DE4303-9852-4BFA-84B6-17DBF7A92318}" type="slidenum">
              <a:rPr lang="ru-RU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675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18343"/>
            <a:ext cx="8208912" cy="1224137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18, выполнено – 12, в работе – 1, работы не начаты – 5.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2939" y="85508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Богородское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527057"/>
              </p:ext>
            </p:extLst>
          </p:nvPr>
        </p:nvGraphicFramePr>
        <p:xfrm>
          <a:off x="0" y="1019691"/>
          <a:ext cx="8856983" cy="5657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9552"/>
                <a:gridCol w="1796434"/>
                <a:gridCol w="1133465"/>
                <a:gridCol w="1062028"/>
                <a:gridCol w="1876409"/>
                <a:gridCol w="1542229"/>
                <a:gridCol w="906866"/>
              </a:tblGrid>
              <a:tr h="3690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выполнения СМР</a:t>
                      </a:r>
                    </a:p>
                  </a:txBody>
                  <a:tcPr marL="9525" marR="9525" marT="9525" marB="0" anchor="ctr"/>
                </a:tc>
              </a:tr>
              <a:tr h="3690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Открытое шоссе, вл.8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искусственных неровностей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находятся в стадии согласования в Департаменте Транспорта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ИН - 20.09.2019</a:t>
                      </a:r>
                      <a:br>
                        <a:rPr lang="ru-RU" sz="600" u="none" strike="noStrike" dirty="0">
                          <a:effectLst/>
                        </a:rPr>
                      </a:br>
                      <a:r>
                        <a:rPr lang="ru-RU" sz="600" u="none" strike="noStrike" dirty="0">
                          <a:effectLst/>
                        </a:rPr>
                        <a:t>Дор. Знаки - 16.09.2019</a:t>
                      </a:r>
                      <a:br>
                        <a:rPr lang="ru-RU" sz="600" u="none" strike="noStrike" dirty="0">
                          <a:effectLst/>
                        </a:rPr>
                      </a:b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21586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3-я Гражданская ул., д. 64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без ПСД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err="1">
                          <a:effectLst/>
                        </a:rPr>
                        <a:t>Леерные</a:t>
                      </a:r>
                      <a:r>
                        <a:rPr lang="ru-RU" sz="600" u="none" strike="noStrike" dirty="0">
                          <a:effectLst/>
                        </a:rPr>
                        <a:t> ограждения - 27.09.2019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2526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err="1">
                          <a:effectLst/>
                        </a:rPr>
                        <a:t>Б.М.Рокосссовского</a:t>
                      </a:r>
                      <a:r>
                        <a:rPr lang="ru-RU" sz="600" u="none" strike="noStrike" dirty="0">
                          <a:effectLst/>
                        </a:rPr>
                        <a:t>. 9,10 - 7-й </a:t>
                      </a:r>
                      <a:r>
                        <a:rPr lang="ru-RU" sz="600" u="none" strike="noStrike" dirty="0" err="1">
                          <a:effectLst/>
                        </a:rPr>
                        <a:t>пр</a:t>
                      </a:r>
                      <a:r>
                        <a:rPr lang="ru-RU" sz="600" u="none" strike="noStrike" dirty="0">
                          <a:effectLst/>
                        </a:rPr>
                        <a:t>-д Подбельского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без ПСД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Леерные ограждения - 25.09.2019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Ведется поставка материала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2035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err="1">
                          <a:effectLst/>
                        </a:rPr>
                        <a:t>Глебовская</a:t>
                      </a:r>
                      <a:r>
                        <a:rPr lang="ru-RU" sz="600" u="none" strike="noStrike" dirty="0">
                          <a:effectLst/>
                        </a:rPr>
                        <a:t> ул., д. 10а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без ПСД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Леерные ограждения - 26.09.2019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2773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Краснобогатырская ул., д. 1 к.27-31, 38 - 1-я Прогонная </a:t>
                      </a:r>
                      <a:r>
                        <a:rPr lang="ru-RU" sz="600" u="none" strike="noStrike" dirty="0" err="1">
                          <a:effectLst/>
                        </a:rPr>
                        <a:t>ул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без ПСД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Леерные ограждения - 25.09.2019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Ведется поставка материала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1986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Краснобогатырская ул., д. 19 к.1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без ПСД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err="1">
                          <a:effectLst/>
                        </a:rPr>
                        <a:t>Леерные</a:t>
                      </a:r>
                      <a:r>
                        <a:rPr lang="ru-RU" sz="600" u="none" strike="noStrike" dirty="0">
                          <a:effectLst/>
                        </a:rPr>
                        <a:t> ограждения - 25.09.2019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2477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Миллионная ул., д.5-7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без ПСД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err="1">
                          <a:effectLst/>
                        </a:rPr>
                        <a:t>Леерные</a:t>
                      </a:r>
                      <a:r>
                        <a:rPr lang="ru-RU" sz="600" u="none" strike="noStrike" dirty="0">
                          <a:effectLst/>
                        </a:rPr>
                        <a:t> ограждения - 26.09.2019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191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Открытое шоссе, д. 3-5, 6-8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без ПСД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err="1">
                          <a:effectLst/>
                        </a:rPr>
                        <a:t>Леерные</a:t>
                      </a:r>
                      <a:r>
                        <a:rPr lang="ru-RU" sz="600" u="none" strike="noStrike" dirty="0">
                          <a:effectLst/>
                        </a:rPr>
                        <a:t> ограждения - 25.09.2019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191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Открытое шоссе., д. 6 к.12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без ПСД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err="1">
                          <a:effectLst/>
                        </a:rPr>
                        <a:t>Леерные</a:t>
                      </a:r>
                      <a:r>
                        <a:rPr lang="ru-RU" sz="600" u="none" strike="noStrike" dirty="0">
                          <a:effectLst/>
                        </a:rPr>
                        <a:t> ограждения - 25.09.2019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Ведется поставка материала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1855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Пересечение Бойцовой ул. с ул. 4-я Гражданская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без ПСД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err="1">
                          <a:effectLst/>
                        </a:rPr>
                        <a:t>Леерные</a:t>
                      </a:r>
                      <a:r>
                        <a:rPr lang="ru-RU" sz="600" u="none" strike="noStrike" dirty="0">
                          <a:effectLst/>
                        </a:rPr>
                        <a:t> ограждения - 25.09.2019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Ведется поставка материала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1855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Пересечение Просторной ул. с пер. </a:t>
                      </a:r>
                      <a:r>
                        <a:rPr lang="ru-RU" sz="600" u="none" strike="noStrike" dirty="0" err="1">
                          <a:effectLst/>
                        </a:rPr>
                        <a:t>Зельева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без ПСД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Леерные ограждения - 26.09.2019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3690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Миллионная, вл.11, к.1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Устройство нерегулируемого пешеходного перехода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находятся в стадии согласования в Департаменте Транспорта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/>
                      </a:r>
                      <a:br>
                        <a:rPr lang="ru-RU" sz="600" u="none" strike="noStrike" dirty="0">
                          <a:effectLst/>
                        </a:rPr>
                      </a:br>
                      <a:r>
                        <a:rPr lang="ru-RU" sz="600" u="none" strike="noStrike" dirty="0">
                          <a:effectLst/>
                        </a:rPr>
                        <a:t>Дор. Знаки - 23.09.2019</a:t>
                      </a:r>
                      <a:br>
                        <a:rPr lang="ru-RU" sz="600" u="none" strike="noStrike" dirty="0">
                          <a:effectLst/>
                        </a:rPr>
                      </a:b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5203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err="1">
                          <a:effectLst/>
                        </a:rPr>
                        <a:t>ул.Тюменская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Устройство нерегулируемого пешеходного перехода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находятся в стадии согласования в Департаменте Транспорта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/>
                      </a:r>
                      <a:br>
                        <a:rPr lang="ru-RU" sz="600" u="none" strike="noStrike" dirty="0">
                          <a:effectLst/>
                        </a:rPr>
                      </a:br>
                      <a:r>
                        <a:rPr lang="ru-RU" sz="600" u="none" strike="noStrike" dirty="0">
                          <a:effectLst/>
                        </a:rPr>
                        <a:t>Дор. Знаки - 23.09.2019</a:t>
                      </a:r>
                      <a:br>
                        <a:rPr lang="ru-RU" sz="600" u="none" strike="noStrike" dirty="0">
                          <a:effectLst/>
                        </a:rPr>
                      </a:b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3690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Миллионная, д.1 (ул. Краснобогатырская, д.13)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Устройство антипарковочных столбиков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находятся в стадии согласования в Департаменте Транспорта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Антипарковочные столбики - 17.09.2019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 работе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5871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перекресток ул. Кузнецовской и ул. </a:t>
                      </a:r>
                      <a:r>
                        <a:rPr lang="ru-RU" sz="600" u="none" strike="noStrike" dirty="0" err="1">
                          <a:effectLst/>
                        </a:rPr>
                        <a:t>Наримановской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Устройство нерегулируемого пешеходного перехода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находятся в стадии согласования в Департаменте Транспорта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/>
                      </a:r>
                      <a:br>
                        <a:rPr lang="ru-RU" sz="600" u="none" strike="noStrike">
                          <a:effectLst/>
                        </a:rPr>
                      </a:br>
                      <a:r>
                        <a:rPr lang="ru-RU" sz="600" u="none" strike="noStrike">
                          <a:effectLst/>
                        </a:rPr>
                        <a:t>Дор. Знаки - 23.09.2019</a:t>
                      </a:r>
                      <a:br>
                        <a:rPr lang="ru-RU" sz="600" u="none" strike="noStrike">
                          <a:effectLst/>
                        </a:rPr>
                      </a:b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3690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 Гражданская, 75. к.2 (ул. Краснобогатырская, 75, корп.2)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Устройство нерегулируемого пешеходного перехода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находятся в стадии согласования в Департаменте Транспорта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/>
                      </a:r>
                      <a:br>
                        <a:rPr lang="ru-RU" sz="600" u="none" strike="noStrike">
                          <a:effectLst/>
                        </a:rPr>
                      </a:br>
                      <a:r>
                        <a:rPr lang="ru-RU" sz="600" u="none" strike="noStrike">
                          <a:effectLst/>
                        </a:rPr>
                        <a:t>Дор. Знаки - 23.09.2019</a:t>
                      </a:r>
                      <a:br>
                        <a:rPr lang="ru-RU" sz="600" u="none" strike="noStrike">
                          <a:effectLst/>
                        </a:rPr>
                      </a:b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18559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Ивантеевская, д.5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без ПСД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Леерные ограждения - 25.09.2019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Ведется поставка материала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  <a:tr h="3690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Алымов пер., д.15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искусственных неровностей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находятся в стадии согласования в Департаменте Транспорта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ИН - 17.09.2019</a:t>
                      </a:r>
                      <a:br>
                        <a:rPr lang="ru-RU" sz="600" u="none" strike="noStrike">
                          <a:effectLst/>
                        </a:rPr>
                      </a:br>
                      <a:r>
                        <a:rPr lang="ru-RU" sz="600" u="none" strike="noStrike">
                          <a:effectLst/>
                        </a:rPr>
                        <a:t>Дор. Знаки - 21.09.2019</a:t>
                      </a:r>
                      <a:br>
                        <a:rPr lang="ru-RU" sz="600" u="none" strike="noStrike">
                          <a:effectLst/>
                        </a:rPr>
                      </a:b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843" marR="2843" marT="2843" marB="0" anchor="b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659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1: Открытое ш., д.8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3311" y="980728"/>
            <a:ext cx="5075181" cy="38063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 smtClean="0"/>
              <a:t>Установка искусственных неровностей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838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2: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3-я Гражданская ул., д. 64</a:t>
            </a: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3311" y="980728"/>
            <a:ext cx="5075181" cy="38063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 smtClean="0"/>
              <a:t>Установка дорожных ограждений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9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4: ул.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Глебовская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д.10а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3311" y="980728"/>
            <a:ext cx="5075180" cy="38063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 smtClean="0"/>
              <a:t>Установка дорожных ограждений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0776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6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Краснобогатырская ул., д. 19 к.1</a:t>
            </a: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5736" y="764703"/>
            <a:ext cx="4716524" cy="402240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 smtClean="0"/>
              <a:t>Установка дорожных ограждений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93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7: ул. Миллионная, д.5-7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3311" y="980728"/>
            <a:ext cx="5075180" cy="38063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 smtClean="0"/>
              <a:t>Установка дорожных ограждений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32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8: Открытое шоссе, 3-5, 6-8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630582"/>
            <a:ext cx="5075180" cy="38063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434608" y="5875530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 smtClean="0"/>
              <a:t>Установка дорожных ограждений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789392"/>
            <a:ext cx="4956043" cy="3717032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1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11: Пересечение ул. Просторная с Зельевым пер.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3310" y="1052736"/>
            <a:ext cx="5307001" cy="30999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 smtClean="0"/>
              <a:t>Установка дорожных ограждений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04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12: ул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Миллионная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вл.11, к.1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4106" y="1053553"/>
            <a:ext cx="6872028" cy="38655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 smtClean="0"/>
              <a:t>Пешеходный переход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51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13: ул. Тюменская, д.6, корп.10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178"/>
          <a:stretch/>
        </p:blipFill>
        <p:spPr bwMode="auto">
          <a:xfrm>
            <a:off x="1992020" y="1052736"/>
            <a:ext cx="5748331" cy="38671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/>
              <a:t>Пешеходный </a:t>
            </a:r>
            <a:r>
              <a:rPr lang="ru-RU" sz="1800" b="0" dirty="0" smtClean="0"/>
              <a:t>переход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2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14: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ул. Миллионная, д.1 (ул. Краснобогатырская, д.13)</a:t>
            </a: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5576" y="1124744"/>
            <a:ext cx="4311248" cy="32334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457265" y="5899616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 smtClean="0"/>
              <a:t>Установка столбиков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693" y="2677124"/>
            <a:ext cx="3846308" cy="288473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3512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15: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перекресток ул. Кузнецовской и ул.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Наримановской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4107" y="1053553"/>
            <a:ext cx="6872026" cy="38655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/>
              <a:t>Пешеходный </a:t>
            </a:r>
            <a:r>
              <a:rPr lang="ru-RU" sz="1800" b="0" dirty="0" smtClean="0"/>
              <a:t>переход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70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16: ул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1 Гражданская, 75. к.2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4106" y="1053552"/>
            <a:ext cx="6872028" cy="38655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/>
              <a:t>Пешеходный </a:t>
            </a:r>
            <a:r>
              <a:rPr lang="ru-RU" sz="1800" b="0" dirty="0" smtClean="0"/>
              <a:t>переход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5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18: Алымов пер., д.15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2020" y="1052736"/>
            <a:ext cx="5156200" cy="38671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0" dirty="0" smtClean="0"/>
              <a:t>Установка искусственных неровностей</a:t>
            </a:r>
            <a:endParaRPr lang="ru-RU" sz="1800" b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76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08912" cy="1224137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9, выполнено – 2, в работе – 3, работы не начаты – 4.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38934" y="33103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Восточное Измайлово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06089"/>
              </p:ext>
            </p:extLst>
          </p:nvPr>
        </p:nvGraphicFramePr>
        <p:xfrm>
          <a:off x="179512" y="908720"/>
          <a:ext cx="8640960" cy="59459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64"/>
                <a:gridCol w="1702946"/>
                <a:gridCol w="1249382"/>
                <a:gridCol w="1224136"/>
                <a:gridCol w="1499070"/>
                <a:gridCol w="1309242"/>
                <a:gridCol w="1080120"/>
              </a:tblGrid>
              <a:tr h="518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выполнения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518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ул. 16-я Парковая, д.18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Обустройство посадочной площадки и </a:t>
                      </a:r>
                      <a:r>
                        <a:rPr lang="ru-RU" sz="900" u="none" strike="noStrike" dirty="0" smtClean="0">
                          <a:effectLst/>
                        </a:rPr>
                        <a:t>площадки под павильон ожидания на остановке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13.06.2019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30.09.2019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</a:tr>
              <a:tr h="7179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ул. 16-я Парковая, д.2А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Обустройство площадки под павильон ожидания на остановке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13.06.2019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</a:tr>
              <a:tr h="4619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ул. 15-я Парковая, напротив ул. Нижняя Первомайская, д.68/7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Обустройство парковочных карманов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13.06.2019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30.09.2019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Ведутся работы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</a:tr>
              <a:tr h="524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Сиреневый бульвар, д.72, корп.1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Обустройство парковочных карманов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13.06.2019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30.09.2019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Ведутся работы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</a:tr>
              <a:tr h="6118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Измайловский бульвар, д.72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Обустройство парковочных карманов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13.06.2019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30.09.2019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 работам не приступали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</a:tr>
              <a:tr h="6804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ул. Нижняя Первомайская, д.50 – д.52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Установка пешеходных ограждений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13.06.2019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30.09.2019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 работам не приступали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</a:tr>
              <a:tr h="580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ул. Нижняя Первомайская – ул. 11-я Парковая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Установка пешеходных ограждений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13.06.2019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30.09.2019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 работам не приступали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</a:tr>
              <a:tr h="580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ул. 15-я Парковая, д.27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Обустройство парковочных карманов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13.06.2019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30.09.2019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Ведутся работы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</a:tr>
              <a:tr h="580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Измайловский бульвар – ул. 15-я Парковая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Установка пешеходных ограждений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13.06.2019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30.09.2019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К работам не приступали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541" marR="3541" marT="3541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31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ул. 16-я Парковая, д.18</a:t>
            </a: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9831" y="1296378"/>
            <a:ext cx="2501889" cy="39820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204041" y="5324838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/>
              <a:t>Обустройство посадочной площадки и площадки под павильон ожидания на </a:t>
            </a:r>
            <a:r>
              <a:rPr lang="ru-RU" sz="1800" b="0" dirty="0" smtClean="0"/>
              <a:t>остановке</a:t>
            </a:r>
          </a:p>
          <a:p>
            <a:pPr algn="ctr" fontAlgn="ctr"/>
            <a:r>
              <a:rPr lang="ru-RU" sz="1900" b="0" dirty="0"/>
              <a:t>Управой района направлено обращение в </a:t>
            </a:r>
            <a:r>
              <a:rPr lang="ru-RU" sz="1900" b="0" dirty="0" smtClean="0"/>
              <a:t>ГУП </a:t>
            </a:r>
            <a:r>
              <a:rPr lang="ru-RU" sz="1900" b="0" dirty="0"/>
              <a:t>«Мосгортранс» по вопросу установки павильона, установке дорожных знаков и нанесению дорожной разметки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594195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отсутствует подход от тротуара к новой остановке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0891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2: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ул. 16-я Парковая,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д.2А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904116"/>
            <a:ext cx="3927575" cy="39820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/>
              <a:t>Обустройство площадки под павильон ожидания на </a:t>
            </a:r>
            <a:r>
              <a:rPr lang="ru-RU" sz="1800" b="0" dirty="0" smtClean="0"/>
              <a:t>остановке.</a:t>
            </a:r>
          </a:p>
          <a:p>
            <a:pPr algn="ctr" fontAlgn="ctr"/>
            <a:r>
              <a:rPr lang="ru-RU" sz="1800" b="0" dirty="0"/>
              <a:t>Управой района Восточное Измайлово направлено обращение в ГУП «Мосгортранс» по вопросу установки павильона ожидания.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17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3: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ул. 15-я Парковая, напротив ул. Нижняя Первомайская, д.68/7</a:t>
            </a: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8538" y="1078926"/>
            <a:ext cx="6577623" cy="36999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65761" y="508518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/>
              <a:t>Обустройство парковочных карманов</a:t>
            </a:r>
            <a:endParaRPr lang="ru-RU" sz="18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55" y="5413881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 и разметка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99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4: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Сиреневый бульвар, д.72, корп.1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98538" y="1419731"/>
            <a:ext cx="6577623" cy="30183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14941" y="4682200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/>
              <a:t>Обустройство парковочных </a:t>
            </a:r>
            <a:r>
              <a:rPr lang="ru-RU" sz="1800" b="0" dirty="0" smtClean="0"/>
              <a:t>карманов</a:t>
            </a:r>
            <a:endParaRPr lang="ru-RU" sz="18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55" y="5413881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 и разметка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69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8: 15-я Парковая, д.27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743" y="1291244"/>
            <a:ext cx="4740579" cy="35554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097225" y="5445224"/>
            <a:ext cx="7344816" cy="790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/>
              <a:t>Обустройство парковочных </a:t>
            </a:r>
            <a:r>
              <a:rPr lang="ru-RU" sz="1800" b="0" dirty="0" smtClean="0"/>
              <a:t>карманов</a:t>
            </a:r>
            <a:endParaRPr lang="ru-RU" sz="18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55" y="4848587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 и разметка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6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08912" cy="1224137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3, в настоящее время работы </a:t>
            </a:r>
            <a:r>
              <a:rPr lang="ru-RU" sz="1400" dirty="0" smtClean="0"/>
              <a:t>выполнены</a:t>
            </a:r>
            <a:r>
              <a:rPr lang="ru-RU" sz="1400" b="0" dirty="0" smtClean="0"/>
              <a:t>.</a:t>
            </a:r>
          </a:p>
          <a:p>
            <a:pPr algn="ctr"/>
            <a:r>
              <a:rPr lang="ru-RU" sz="1400" b="0" dirty="0" smtClean="0"/>
              <a:t>Установка пешеходных ограждений по адресам:</a:t>
            </a:r>
          </a:p>
          <a:p>
            <a:r>
              <a:rPr lang="ru-RU" sz="1400" b="0" dirty="0" smtClean="0"/>
              <a:t>Ул. Главная, д.13 					Южный парк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38934" y="33103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Восточный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3" r="14137"/>
          <a:stretch/>
        </p:blipFill>
        <p:spPr>
          <a:xfrm>
            <a:off x="204855" y="1772816"/>
            <a:ext cx="3903497" cy="2365722"/>
          </a:xfrm>
          <a:prstGeom prst="rect">
            <a:avLst/>
          </a:prstGeom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3059832" y="5877272"/>
            <a:ext cx="2376264" cy="86156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b="0" dirty="0" smtClean="0"/>
          </a:p>
          <a:p>
            <a:r>
              <a:rPr lang="ru-RU" sz="1400" b="0" dirty="0" smtClean="0"/>
              <a:t>Ул. Западная, д.3				</a:t>
            </a:r>
            <a:endParaRPr lang="ru-RU" sz="1400" b="0" dirty="0"/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9" b="26268"/>
          <a:stretch>
            <a:fillRect/>
          </a:stretch>
        </p:blipFill>
        <p:spPr bwMode="auto">
          <a:xfrm>
            <a:off x="5076056" y="1772816"/>
            <a:ext cx="37433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U:\Касько\Фото БЛАГОУСТРОЙСТВО 2019\Западная, д. 3 ПОСЛЕ\WhatsApp Image 2019-09-05 at 08.42.15 (3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8120" y="3789040"/>
            <a:ext cx="3700463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34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08912" cy="1224137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20, выполнено – 10, в работе – 4, работы не начаты –6.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38934" y="33103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Гольяново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1262638"/>
              </p:ext>
            </p:extLst>
          </p:nvPr>
        </p:nvGraphicFramePr>
        <p:xfrm>
          <a:off x="107505" y="908722"/>
          <a:ext cx="8784976" cy="58326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905"/>
                <a:gridCol w="1299858"/>
                <a:gridCol w="1261433"/>
                <a:gridCol w="1181931"/>
                <a:gridCol w="2088255"/>
                <a:gridCol w="1330334"/>
                <a:gridCol w="1395260"/>
              </a:tblGrid>
              <a:tr h="340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</a:t>
                      </a:r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</a:t>
                      </a:r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выполнения </a:t>
                      </a: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3994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Камчатская ул. 6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ограждений, обустройство </a:t>
                      </a:r>
                      <a:r>
                        <a:rPr lang="ru-RU" sz="600" u="none" strike="noStrike" dirty="0" smtClean="0">
                          <a:effectLst/>
                        </a:rPr>
                        <a:t>ИДН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не требуется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 наличии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Ведутся работы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994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Остановка Алтайская ул. маршрутов автобуса №№ 627, 68 по Алтайской улице при следовании из центра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Строительство специальных площадок под павильон ожидания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не требуется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01.10.2019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работы не начаты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1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Пересечение 2-го Иртышского пр</a:t>
                      </a:r>
                      <a:r>
                        <a:rPr lang="ru-RU" sz="600" u="none" strike="noStrike" dirty="0">
                          <a:effectLst/>
                        </a:rPr>
                        <a:t>. </a:t>
                      </a:r>
                      <a:r>
                        <a:rPr lang="ru-RU" sz="600" u="none" strike="noStrike" dirty="0" smtClean="0">
                          <a:effectLst/>
                        </a:rPr>
                        <a:t> </a:t>
                      </a:r>
                      <a:r>
                        <a:rPr lang="ru-RU" sz="600" u="none" strike="noStrike" dirty="0">
                          <a:effectLst/>
                        </a:rPr>
                        <a:t>с ул. Иркутская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 наличии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работы не начаты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1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Камчатская ул., х с ул. Сахалинская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 наличии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1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Новосибирская ул. 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 наличии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работы не начаты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1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Хабаровская ул., х с ул. Байкальская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 наличии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работы не начаты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1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Чусовская ул. 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 наличии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работы не начаты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994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Байкальская ул., х с ул. Чусовская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 на пешеходных переходах вблизи образовательных учреждений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не требуется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 наличии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984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Курганская ул. 3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 на пешеходных переходах вблизи образовательных учреждений совместно с ИН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не требуется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 наличии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работы не начаты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994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Сахалинская ул. 6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 на пешеходных переходах вблизи образовательных учреждений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 наличии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работы не начаты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994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Уссурийская ул. 7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 на пешеходных переходах вблизи образовательных учреждений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 наличии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255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Уссурийская ул., д. 12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 наличии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639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Курганская ул. д.6, стр. 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Парковка + демонтаж пешеходного перехода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01.10.2019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Ведутся работы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005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Чусовская ул. д. 4, корп. 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Строительство специальных площадок под павильон ожидания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01.10.2019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1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Амурская ул., д. 36 (напротив)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парковочных карманов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01.10.2019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1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Амурская ул., д. 56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парковочных карманов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01.10.2019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работы не начаты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1532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Алтайская, д.25, д.27, д.29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установки дорожных зеркал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15.10.2019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работы не начаты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1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Амурская </a:t>
                      </a:r>
                      <a:r>
                        <a:rPr lang="ru-RU" sz="600" u="none" strike="noStrike" dirty="0" err="1">
                          <a:effectLst/>
                        </a:rPr>
                        <a:t>ул</a:t>
                      </a:r>
                      <a:r>
                        <a:rPr lang="ru-RU" sz="600" u="none" strike="noStrike" dirty="0">
                          <a:effectLst/>
                        </a:rPr>
                        <a:t>, д.62,корп.1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парковочных карманов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01.10.2019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работы не начаты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383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</a:t>
                      </a:r>
                      <a:r>
                        <a:rPr lang="ru-RU" sz="600" u="none" strike="noStrike" dirty="0" err="1">
                          <a:effectLst/>
                        </a:rPr>
                        <a:t>Бирюсинка</a:t>
                      </a:r>
                      <a:r>
                        <a:rPr lang="ru-RU" sz="600" u="none" strike="noStrike" dirty="0">
                          <a:effectLst/>
                        </a:rPr>
                        <a:t>, д.15, к.1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парковочных карманов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01.10.2019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Ведутся работы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16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20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Красноярская ул., д. 17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парковочных карманов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01.10.2019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работы не начаты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33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1: ул. Камчатская, д.6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3627" y="1196752"/>
            <a:ext cx="4416490" cy="3312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3768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Установлены пешеходные ограждения, установлен ИН, ведутся работы по установке знаков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9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4: пересечение ул. Камчатская с ул. Сахалинская 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7545" y="1196752"/>
            <a:ext cx="5888654" cy="3312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3768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Установлены пешеходные ограждения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91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5: ул. Новосибирская, д.8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0926" y="992035"/>
            <a:ext cx="4608512" cy="3456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3768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Установлены пешеходные ограждения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03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6: пересечение ул. Хабаровская с ул. Байкальская 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2932" y="992035"/>
            <a:ext cx="5544501" cy="3456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3768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Установлены пешеходные ограждения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13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7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ул. Чусовская, д.9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0926" y="992035"/>
            <a:ext cx="4608512" cy="3456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3768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Установлены пешеходные ограждения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66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8: пересечение ул. Байкальская и ул. Чусовская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43627" y="1196752"/>
            <a:ext cx="4416490" cy="3312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3768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Установлены пешеходные ограждения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4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10: ул. Сахалинская, д.6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99782" y="849363"/>
            <a:ext cx="4896544" cy="36724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3768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Пешеходные ограждения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78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11: ул. Уссурийская, д.7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849363"/>
            <a:ext cx="5712749" cy="36724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3768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Пешеходные ограждения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12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12: ул. Уссурийская, д.12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7265" y="980728"/>
            <a:ext cx="5832533" cy="388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505547" y="5091842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Пешеходные ограждения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12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13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Курганская ул. д.6, стр. 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7545" y="1196752"/>
            <a:ext cx="5888654" cy="3312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3768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парковки и </a:t>
            </a:r>
            <a:r>
              <a:rPr lang="ru-RU" sz="1800" b="0" dirty="0">
                <a:solidFill>
                  <a:srgbClr val="000000"/>
                </a:solidFill>
              </a:rPr>
              <a:t>демонтаж пешеходного перехода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695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14: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Чусовская ул. д. 4, корп. 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7545" y="1196752"/>
            <a:ext cx="5888654" cy="33123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3768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Строительство </a:t>
            </a:r>
            <a:r>
              <a:rPr lang="ru-RU" sz="1800" b="0" dirty="0" smtClean="0">
                <a:solidFill>
                  <a:srgbClr val="000000"/>
                </a:solidFill>
              </a:rPr>
              <a:t>специальной площадки </a:t>
            </a:r>
            <a:r>
              <a:rPr lang="ru-RU" sz="1800" b="0" dirty="0">
                <a:solidFill>
                  <a:srgbClr val="000000"/>
                </a:solidFill>
              </a:rPr>
              <a:t>под павильон ожидания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19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15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Амурская ул., д. 36 (напротив)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07546" y="1196752"/>
            <a:ext cx="5888652" cy="33123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3768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парковки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55" y="5413881"/>
            <a:ext cx="892899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6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19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:ул.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Бирюсинка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д.15, к.1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1501" y="980728"/>
            <a:ext cx="5308990" cy="39817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516180" y="5253067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парковочных 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5008" y="5583200"/>
            <a:ext cx="892899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 и разметка, частично не заасфальтирована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17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20: ул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Красноярская, д.17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1501" y="980728"/>
            <a:ext cx="5308990" cy="398174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516180" y="5253067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парковочных 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87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6"/>
            <a:ext cx="8208912" cy="1224137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2, выполнено – 1, в работе – 1.</a:t>
            </a:r>
          </a:p>
          <a:p>
            <a:pPr algn="ctr"/>
            <a:endParaRPr lang="ru-RU" sz="1400" b="0" dirty="0" smtClean="0"/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38934" y="33103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Ивановское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963435"/>
              </p:ext>
            </p:extLst>
          </p:nvPr>
        </p:nvGraphicFramePr>
        <p:xfrm>
          <a:off x="251520" y="1556792"/>
          <a:ext cx="8640960" cy="32804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6064"/>
                <a:gridCol w="1702946"/>
                <a:gridCol w="1249382"/>
                <a:gridCol w="1224136"/>
                <a:gridCol w="1499070"/>
                <a:gridCol w="1309242"/>
                <a:gridCol w="1080120"/>
              </a:tblGrid>
              <a:tr h="518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выполнения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518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Напольный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-д (в том числе Напольный проезд, д.12,14,16 )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устройство парковочных карманов, перенос пешеходного перехода и посадочной площадки НГПТ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выполнено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Закупка проведена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Выполнено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7179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Малый Купавенский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устройство парковочных карманов и пешеходного ограждения, перенос пешеходного перехода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выполнено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Закупка проведена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работе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2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1: Напольный проезд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630107"/>
            <a:ext cx="3305694" cy="39510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915816" y="5265204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устройство парковочных карманов, перенос пешеходного перехода и посадочной площадки НГПТ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630107"/>
            <a:ext cx="3290703" cy="438760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31640" y="6150114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демаркировка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 старой разметки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18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2: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Малый Купавенский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-д</a:t>
            </a: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8591" y="824324"/>
            <a:ext cx="4698119" cy="264269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-30870" y="4581128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устройство парковочных карманов и пешеходного ограждения, перенос пешеходного перехода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3" y="3212976"/>
            <a:ext cx="4354376" cy="2449337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49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08912" cy="720080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13, выполнено – 7, в работе – 0, работы не начаты – 6.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38934" y="33103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Измайлово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395373"/>
              </p:ext>
            </p:extLst>
          </p:nvPr>
        </p:nvGraphicFramePr>
        <p:xfrm>
          <a:off x="107503" y="980728"/>
          <a:ext cx="8784976" cy="54881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0341"/>
                <a:gridCol w="1097726"/>
                <a:gridCol w="1283976"/>
                <a:gridCol w="1672903"/>
                <a:gridCol w="1655726"/>
                <a:gridCol w="1354108"/>
                <a:gridCol w="1420196"/>
              </a:tblGrid>
              <a:tr h="504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выполнения СМР</a:t>
                      </a:r>
                    </a:p>
                  </a:txBody>
                  <a:tcPr marL="9525" marR="9525" marT="9525" marB="0" anchor="ctr"/>
                </a:tc>
              </a:tr>
              <a:tr h="1770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 Измайловский проезд 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Обустройство ИН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01.06.2019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05.10.2019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 smtClean="0">
                          <a:effectLst/>
                        </a:rPr>
                        <a:t>Выполнено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357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ул. В. Первомайская, д. 23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Обустройство ИН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01.06.2019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05.10.2019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 smtClean="0">
                          <a:effectLst/>
                        </a:rPr>
                        <a:t>Выполнено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357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Никитинская ул. 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01.06.2019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05.10.2019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 smtClean="0">
                          <a:effectLst/>
                        </a:rPr>
                        <a:t>работы не начаты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357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Первомайская ул. 57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Установка пешеходных ограждений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01.06.2019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05.10.2019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работы не начаты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357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Первомайская ул. 65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01.06.2019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05.10.2019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работы не начаты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5836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Остановка НГПТ «Верхняя Первомайская ул.» маршрута автобуса № 34 по 5-й Парковой ул.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оборудование остановочного пункта в соответствии с ГОСТ и установка полусфер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01.06.2019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05.10.2019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 smtClean="0">
                          <a:effectLst/>
                        </a:rPr>
                        <a:t>Выполнено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5836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 1-я Парковая ул. 2/53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установка пешеходных ограждений на пешеходных переходах вблизи образовательных учреждений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01.06.2019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05.10.2019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работы не начаты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8155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ул. Первомайская, д. 47/19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ограничения заезда автотранспорта на тротуар по адресу путем установки полусфер и демаркировки дорожной разметки парковочных мест на тротуаре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01.06.2019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05.10.2019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Выполнено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5836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1-я парковая ул.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Поднятие </a:t>
                      </a:r>
                      <a:r>
                        <a:rPr lang="ru-RU" sz="700" u="none" strike="noStrike" dirty="0" err="1" smtClean="0">
                          <a:solidFill>
                            <a:schemeClr val="tx1"/>
                          </a:solidFill>
                          <a:effectLst/>
                        </a:rPr>
                        <a:t>борта,установка</a:t>
                      </a:r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пешеходного ограждения. Обустройство парковочных карманов, устройство автобусного кармана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01.06.2019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05.10.2019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Выполнено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357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Измайловский бульвар, дом 7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Обустройство ИН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chemeClr val="tx1"/>
                          </a:solidFill>
                          <a:effectLst/>
                        </a:rPr>
                        <a:t>01.06.2019</a:t>
                      </a:r>
                      <a:endParaRPr lang="ru-RU" sz="7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05.10.2019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Выполнено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54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Сиреневый бульвар, д. 4/23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Перенос остановки общественного транспорта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chemeClr val="tx1"/>
                          </a:solidFill>
                          <a:effectLst/>
                        </a:rPr>
                        <a:t>01.06.2019</a:t>
                      </a:r>
                      <a:endParaRPr lang="ru-RU" sz="7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05.10.2019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работы не начаты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54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 Парковая </a:t>
                      </a:r>
                      <a:r>
                        <a:rPr lang="ru-RU" sz="70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ул</a:t>
                      </a:r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.,д. 17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Строительство площадки под павильон ожидания на остановке НГПТ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chemeClr val="tx1"/>
                          </a:solidFill>
                          <a:effectLst/>
                        </a:rPr>
                        <a:t>01.06.2019</a:t>
                      </a:r>
                      <a:endParaRPr lang="ru-RU" sz="7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chemeClr val="tx1"/>
                          </a:solidFill>
                          <a:effectLst/>
                        </a:rPr>
                        <a:t>05.10.2019</a:t>
                      </a:r>
                      <a:endParaRPr lang="ru-RU" sz="700" b="0" i="0" u="none" strike="noStrike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работы не начаты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54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Измайловский бульвар, дом 10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Обустройство дополнительных парковочных карманов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01.06.2019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chemeClr val="tx1"/>
                          </a:solidFill>
                          <a:effectLst/>
                        </a:rPr>
                        <a:t>05.10.2019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Выполнено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7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86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1: Измайловский проезд, д.6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1481" y="764704"/>
            <a:ext cx="2736304" cy="3960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43733" y="4869160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600" dirty="0" smtClean="0"/>
              <a:t>Установка ИН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466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2: ул. В. Первомайская, д.23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5759" y="764704"/>
            <a:ext cx="2227747" cy="3960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43733" y="4869160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600" dirty="0" smtClean="0"/>
              <a:t>Установка ИН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75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4" y="229996"/>
            <a:ext cx="721919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6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Остановка НГПТ «Верхняя Первомайская ул.» маршрута автобуса № 34 по 5-й Парковой ул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(предотвращение паркования транспортных средств)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752" y="1340768"/>
            <a:ext cx="4968551" cy="30243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11760" y="4590256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600" dirty="0" smtClean="0"/>
              <a:t>установка </a:t>
            </a:r>
            <a:r>
              <a:rPr lang="ru-RU" sz="1600" dirty="0"/>
              <a:t>полусфер </a:t>
            </a:r>
            <a:endParaRPr lang="ru-RU" sz="160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2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10: Измайловский бульвар, д.7.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1100658"/>
            <a:ext cx="3248972" cy="34895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195736" y="4869160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600" b="0" dirty="0" smtClean="0"/>
              <a:t>Установка ИН</a:t>
            </a:r>
            <a:endParaRPr lang="ru-RU" sz="16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71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08912" cy="720080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2, выполнено – 1, работы не начаты – 1.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38934" y="33103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Косино-Ухтомский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135045"/>
              </p:ext>
            </p:extLst>
          </p:nvPr>
        </p:nvGraphicFramePr>
        <p:xfrm>
          <a:off x="179512" y="1484784"/>
          <a:ext cx="8640961" cy="33692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0040"/>
                <a:gridCol w="1005288"/>
                <a:gridCol w="1264634"/>
                <a:gridCol w="1616027"/>
                <a:gridCol w="1662459"/>
                <a:gridCol w="1333711"/>
                <a:gridCol w="1398802"/>
              </a:tblGrid>
              <a:tr h="1247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СМР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выполнения СМР</a:t>
                      </a:r>
                    </a:p>
                  </a:txBody>
                  <a:tcPr marL="9525" marR="9525" marT="9525" marB="0" anchor="ctr"/>
                </a:tc>
              </a:tr>
              <a:tr h="1247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ул</a:t>
                      </a:r>
                      <a:r>
                        <a:rPr lang="ru-RU" sz="1100" u="none" strike="noStrike" dirty="0" smtClean="0">
                          <a:effectLst/>
                        </a:rPr>
                        <a:t>. </a:t>
                      </a:r>
                      <a:r>
                        <a:rPr lang="ru-RU" sz="1100" u="none" strike="noStrike" dirty="0" err="1" smtClean="0">
                          <a:effectLst/>
                        </a:rPr>
                        <a:t>Пехорская</a:t>
                      </a:r>
                      <a:r>
                        <a:rPr lang="ru-RU" sz="1100" u="none" strike="noStrike" dirty="0" smtClean="0">
                          <a:effectLst/>
                        </a:rPr>
                        <a:t>-ул</a:t>
                      </a:r>
                      <a:r>
                        <a:rPr lang="ru-RU" sz="1100" u="none" strike="noStrike" dirty="0">
                          <a:effectLst/>
                        </a:rPr>
                        <a:t>. Лухмановская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устройство проезда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03.09.2019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03.10.2019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Выполнено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8735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ул. Рудневка, д.13, д.27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Обустройство карманов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30.10.2019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2020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2020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 smtClean="0">
                          <a:effectLst/>
                        </a:rPr>
                        <a:t>2020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06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Пехорская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- ул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Лухмановская</a:t>
            </a: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836712"/>
            <a:ext cx="5248583" cy="29523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3203848" y="5733255"/>
            <a:ext cx="3255983" cy="523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600" b="0" dirty="0" smtClean="0"/>
              <a:t>Устройство проезда</a:t>
            </a:r>
            <a:endParaRPr lang="ru-RU" sz="16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36912"/>
            <a:ext cx="4700014" cy="2643757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48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85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08912" cy="720080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9, выполнено –6, в работе – 2, работы не начаты – 1.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38934" y="33103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Метрогородок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9129290"/>
              </p:ext>
            </p:extLst>
          </p:nvPr>
        </p:nvGraphicFramePr>
        <p:xfrm>
          <a:off x="323528" y="980728"/>
          <a:ext cx="8202488" cy="535965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934"/>
                <a:gridCol w="1203017"/>
                <a:gridCol w="1167454"/>
                <a:gridCol w="1093875"/>
                <a:gridCol w="1932676"/>
                <a:gridCol w="1231221"/>
                <a:gridCol w="1291311"/>
              </a:tblGrid>
              <a:tr h="3600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СМР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выполнения СМР</a:t>
                      </a:r>
                    </a:p>
                  </a:txBody>
                  <a:tcPr marL="9525" marR="9525" marT="9525" marB="0" anchor="ctr"/>
                </a:tc>
              </a:tr>
              <a:tr h="198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ул. Вербная, д.4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парковочных карманов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13.09.2019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выполнены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2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Проектируемый проезд № 708 (ул. Николая </a:t>
                      </a:r>
                      <a:r>
                        <a:rPr lang="ru-RU" sz="800" u="none" strike="noStrike" dirty="0" err="1">
                          <a:effectLst/>
                        </a:rPr>
                        <a:t>Химушина</a:t>
                      </a:r>
                      <a:r>
                        <a:rPr lang="ru-RU" sz="800" u="none" strike="noStrike" dirty="0">
                          <a:effectLst/>
                        </a:rPr>
                        <a:t> 9/2)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нерегулируемого пешеходного перехода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13.09.2019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выполнены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8561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ул. Монтажная (от Открытого шоссе к МГППУ)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тротуара для маломобильных групп населения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проект не требуется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выполнены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В работе (в</a:t>
                      </a:r>
                      <a:r>
                        <a:rPr lang="ru-RU" sz="800" u="none" strike="noStrike" baseline="0" dirty="0" smtClean="0">
                          <a:effectLst/>
                        </a:rPr>
                        <a:t> настоящее время ведется ремонт улицы силами ГБУ «автомобильные дороги» города Москвы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29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Окружная дорога (Открытое шоссе, д.29, корп.7)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нерегулируемого пешеходного перехода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13.09.2019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выполнены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994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Пермская, вл.5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Устройство дополнительных нерегулируемых пешеходных переходов, обустройство остановочного пункта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 до 10.10.2019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-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-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сроки не определены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198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Открытое ш. остановка "Монтажная улица"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понижение бортового камня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проект не требуется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выполнены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выполнено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9988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Открытое шоссе, д.28, корп.7; Открытое шоссе, д.28, корп.9; Открытое шоссе, д.24, корп.1; Открытое шоссе, д.24, корп.2; Открытое шоссе, д.29, </a:t>
                      </a:r>
                      <a:r>
                        <a:rPr lang="ru-RU" sz="800" u="none" strike="noStrike" dirty="0" smtClean="0">
                          <a:effectLst/>
                        </a:rPr>
                        <a:t>корп.11; </a:t>
                      </a:r>
                      <a:r>
                        <a:rPr lang="ru-RU" sz="800" u="none" strike="noStrike" dirty="0">
                          <a:effectLst/>
                        </a:rPr>
                        <a:t>пересечение Открытого шоссе и ул. Лосиноостровская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установка антипарковочных столбиков и полусфер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проект не требуется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выполнены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1981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Открытое шоссе, д.24, корп.11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разметки и установка знаков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проект не требуется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выполнены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smtClean="0">
                          <a:effectLst/>
                        </a:rPr>
                        <a:t>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7055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Окружная дорога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(Открытое шоссе, д.23, корп.7)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парковочных карманов (</a:t>
                      </a:r>
                      <a:r>
                        <a:rPr lang="ru-RU" sz="800" u="none" strike="noStrike" dirty="0" err="1">
                          <a:effectLst/>
                        </a:rPr>
                        <a:t>экопарковка</a:t>
                      </a:r>
                      <a:r>
                        <a:rPr lang="ru-RU" sz="800" u="none" strike="noStrike" dirty="0">
                          <a:effectLst/>
                        </a:rPr>
                        <a:t>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будет выполнен до 13.09.2019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выполнены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работе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15.10.2019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49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84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1: Вербная, д.4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7265" y="1052736"/>
            <a:ext cx="6019991" cy="388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59644" y="5091842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устройство парковочных </a:t>
            </a:r>
            <a:r>
              <a:rPr lang="ru-RU" sz="1800" b="0" dirty="0" smtClean="0">
                <a:solidFill>
                  <a:srgbClr val="000000"/>
                </a:solidFill>
              </a:rPr>
              <a:t>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03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2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Проектируемый проезд № 708 (ул. Николая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Химушина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9/2)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4972" y="1052736"/>
            <a:ext cx="5184576" cy="388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383593" y="5109070"/>
            <a:ext cx="6684356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Обустройство нерегулируемого пешеходного </a:t>
            </a:r>
            <a:r>
              <a:rPr lang="ru-RU" sz="1800" b="0" dirty="0" smtClean="0">
                <a:solidFill>
                  <a:srgbClr val="000000"/>
                </a:solidFill>
              </a:rPr>
              <a:t>перехода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72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3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ул. Монтажная (от Открытого шоссе к МГППУ)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4972" y="1052736"/>
            <a:ext cx="5184576" cy="388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384696" y="4929470"/>
            <a:ext cx="6684356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/>
              <a:t>Обустройство тротуара для маломобильных групп населения</a:t>
            </a:r>
            <a:endParaRPr lang="ru-RU" sz="18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46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4: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Открытое шоссе, д.29,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корп.7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4972" y="1052736"/>
            <a:ext cx="5184576" cy="388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384696" y="4929470"/>
            <a:ext cx="6684356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Обустройство нерегулируемого пешеходного </a:t>
            </a:r>
            <a:r>
              <a:rPr lang="ru-RU" sz="1800" b="0" dirty="0" smtClean="0">
                <a:solidFill>
                  <a:srgbClr val="000000"/>
                </a:solidFill>
              </a:rPr>
              <a:t>перехода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20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6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Открытое ш. остановка "Монтажная улица"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4972" y="1052736"/>
            <a:ext cx="5184576" cy="388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384696" y="4929470"/>
            <a:ext cx="6684356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понижение бортового камня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15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7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Открытое шоссе, д.28, корп.7; Открытое шоссе, д.28, корп.9; Открытое шоссе, д.24, корп.1; Открытое шоссе, д.24, корп.2; Открытое шоссе, д.29,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корп.11; пересечение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Открытого шоссе и ул. Лосиноостровская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048" y="1971469"/>
            <a:ext cx="2558170" cy="349112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238296" y="5775918"/>
            <a:ext cx="5812214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Установка МАФ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71800" y="2011585"/>
            <a:ext cx="2558170" cy="34108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4735" y="1971469"/>
            <a:ext cx="1941193" cy="3451009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54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088" y="1052735"/>
            <a:ext cx="8208912" cy="5059628"/>
          </a:xfrm>
        </p:spPr>
        <p:txBody>
          <a:bodyPr>
            <a:normAutofit/>
          </a:bodyPr>
          <a:lstStyle/>
          <a:p>
            <a:pPr marL="68580" algn="just"/>
            <a:endParaRPr lang="ru-RU" sz="1800" dirty="0">
              <a:latin typeface="Calibri" panose="020F0502020204030204" pitchFamily="34" charset="0"/>
            </a:endParaRPr>
          </a:p>
          <a:p>
            <a:pPr marL="68580" indent="0" algn="just">
              <a:buNone/>
            </a:pPr>
            <a:endParaRPr lang="ru-RU" sz="18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8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Открытое шоссе, д.24, корп.11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909861"/>
            <a:ext cx="2990173" cy="37863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59644" y="5091842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устройство парковочных </a:t>
            </a:r>
            <a:r>
              <a:rPr lang="ru-RU" sz="1800" b="0" dirty="0" smtClean="0">
                <a:solidFill>
                  <a:srgbClr val="000000"/>
                </a:solidFill>
              </a:rPr>
              <a:t>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929" y="1988840"/>
            <a:ext cx="4799708" cy="2707336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56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18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9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Окружная дорога</a:t>
            </a:r>
          </a:p>
          <a:p>
            <a:pPr algn="ctr"/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(Открытое шоссе, д.23, корп.7)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0654" y="1052736"/>
            <a:ext cx="2663274" cy="33552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0" y="4744211"/>
            <a:ext cx="3818488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устройство парковочных </a:t>
            </a:r>
            <a:r>
              <a:rPr lang="ru-RU" sz="1800" b="0" dirty="0" smtClean="0">
                <a:solidFill>
                  <a:srgbClr val="000000"/>
                </a:solidFill>
              </a:rPr>
              <a:t>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488" y="2911062"/>
            <a:ext cx="4497927" cy="253711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85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08912" cy="72008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1400" b="0" dirty="0" smtClean="0"/>
              <a:t>Всего мероприятий – 15 (8 проектов с реализацией СМР в 2020 и 7 мероприятий на 2019 год), выполнено – 14 (8 проектов и 6 СМР), в работе – 0, работы не начаты – 1.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1472" y="0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Новогиреево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283006"/>
              </p:ext>
            </p:extLst>
          </p:nvPr>
        </p:nvGraphicFramePr>
        <p:xfrm>
          <a:off x="323528" y="1124741"/>
          <a:ext cx="8424935" cy="55192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8565"/>
                <a:gridCol w="1246585"/>
                <a:gridCol w="1209734"/>
                <a:gridCol w="1133491"/>
                <a:gridCol w="2002670"/>
                <a:gridCol w="1275812"/>
                <a:gridCol w="1338078"/>
              </a:tblGrid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выполнения СМР</a:t>
                      </a:r>
                    </a:p>
                  </a:txBody>
                  <a:tcPr marL="9525" marR="9525" marT="9525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Кусковская улица, д. 23, корп. 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парковочного кармана(23)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Контракт заключен 02.09.2019 Подрядчик ООО "ЭЛИТ-ДОР"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Напольный проезд, д. 4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заездного кармана для НГПТ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2-й проспект Новогиреево (ГБОУ "Школа № 1324")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тротуара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3-й проспект Новогиреево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реконструкция парковочного пространства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Федеративный проспект, д. 28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парковочных карманов (13)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-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А. Дикого, д. 3-1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пешеходного перехода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Перовская улица, д. 49, д.. 51, д. 55, д. 59, вл. 64, д. 66, д. 63, д. 65, д. 67, д. 71.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организация парковочных карманов (142)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02.09.2019 Подрядчик ООО "ЭЛИТ-ДОР"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2-я Владимирская улица, д. 47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парковочных карманов (12) и </a:t>
                      </a:r>
                      <a:r>
                        <a:rPr lang="ru-RU" sz="600" u="none" strike="noStrike" dirty="0" err="1">
                          <a:effectLst/>
                        </a:rPr>
                        <a:t>тех.тротуара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Кусковская улица, д. 47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парковочных карманов (28)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Подписание контракта 16.09.2019 подрядчик ООО "СТАТУС ЛЮКС" готов приступить к выполнению работ до заключения контракта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Кусковская улица, д. 41-43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парковочных карманов (18)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-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Кусковская улица, д. 22, стр. 3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парковочных карманов (4)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-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-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355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Кусковская улица, д. 29, корп. 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парковочных карманов (4)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Подписание контракта 16.09.2019 подрядчик ООО "СТАТУС ЛЮКС" готов приступить к выполнению работ до звключения контракта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665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Кусковская улица, д. 31, корп. 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парковочных карманов (4)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Подписание контракта 16.09.2019 подрядчик ООО "СТАТУС ЛЮКС" готов приступить к выполнению работ до звключения контракта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346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Зеленый просп., д.24 Г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полусфер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 настоящее время проводятся юридические мероприятия по расторжению контракта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не 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665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Кусковская улица, д. 21, корп. 2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парковочных карманов (4)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контракт заключен 01.08.2019 (выполнение - 60 дней со дня подписания)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Подписание контракта 16.09.2019 подрядчик ООО "СТАТУС ЛЮКС" готов приступить к выполнению работ до звключения контракта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58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559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Кусковская улица, д. 23, корп. 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1660" y="1583310"/>
            <a:ext cx="5724636" cy="32290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59644" y="5091842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устройство парковочных </a:t>
            </a:r>
            <a:r>
              <a:rPr lang="ru-RU" sz="1800" b="0" dirty="0" smtClean="0">
                <a:solidFill>
                  <a:srgbClr val="000000"/>
                </a:solidFill>
              </a:rPr>
              <a:t>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55" y="5413881"/>
            <a:ext cx="892899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27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061610" y="387514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7: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Перовская улица, д. 49, д.. 51, д. 55, д. 59, вл. 64, д. 66, д. 63, д. 65, д. 67, д. 71.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8276" y="1268760"/>
            <a:ext cx="4851065" cy="27363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656384" y="5775918"/>
            <a:ext cx="609208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устройство парковочных </a:t>
            </a:r>
            <a:r>
              <a:rPr lang="ru-RU" sz="1800" b="0" dirty="0" smtClean="0">
                <a:solidFill>
                  <a:srgbClr val="000000"/>
                </a:solidFill>
              </a:rPr>
              <a:t>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3" y="3151995"/>
            <a:ext cx="4411307" cy="248825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-540568" y="4797152"/>
            <a:ext cx="48245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знаки, </a:t>
            </a:r>
            <a:r>
              <a:rPr lang="ru-RU" sz="2000" b="1" u="sng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обустроен двойной борт</a:t>
            </a:r>
            <a:endParaRPr lang="ru-RU" sz="20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2699792" y="4869160"/>
            <a:ext cx="4608512" cy="90675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935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061610" y="387514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9: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Кусковская улица, д.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47.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1660" y="1484784"/>
            <a:ext cx="5607149" cy="33843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979712" y="5091842"/>
            <a:ext cx="6254917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устройство парковочных </a:t>
            </a:r>
            <a:r>
              <a:rPr lang="ru-RU" sz="1800" b="0" dirty="0" smtClean="0">
                <a:solidFill>
                  <a:srgbClr val="000000"/>
                </a:solidFill>
              </a:rPr>
              <a:t>карманов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55" y="5413881"/>
            <a:ext cx="892899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98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061610" y="387514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12: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Кусковская улица, д.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29,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корп. 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916" y="1052736"/>
            <a:ext cx="4484343" cy="25922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827584" y="4869160"/>
            <a:ext cx="7488831" cy="8280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устройство парковочных </a:t>
            </a:r>
            <a:r>
              <a:rPr lang="ru-RU" sz="1800" b="0" dirty="0" smtClean="0">
                <a:solidFill>
                  <a:srgbClr val="000000"/>
                </a:solidFill>
              </a:rPr>
              <a:t>карманов, устранено замечание по устранению борта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5008" y="5589240"/>
            <a:ext cx="892899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0605" y="1081737"/>
            <a:ext cx="1756114" cy="371541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4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061610" y="387514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13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Кусковская улица, д. 31, корп. 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1833" y="1700808"/>
            <a:ext cx="5872342" cy="33123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6589" y="5157192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устройство парковочных </a:t>
            </a:r>
            <a:r>
              <a:rPr lang="ru-RU" sz="1800" b="0" dirty="0" smtClean="0">
                <a:solidFill>
                  <a:srgbClr val="000000"/>
                </a:solidFill>
              </a:rPr>
              <a:t>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55" y="5413881"/>
            <a:ext cx="892899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63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76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061610" y="387514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15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Кусковская улица, д. 21, корп. 2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71833" y="1700808"/>
            <a:ext cx="5872342" cy="331236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86589" y="5157192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устройство парковочных </a:t>
            </a:r>
            <a:r>
              <a:rPr lang="ru-RU" sz="1800" b="0" dirty="0" smtClean="0">
                <a:solidFill>
                  <a:srgbClr val="000000"/>
                </a:solidFill>
              </a:rPr>
              <a:t>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55" y="5413881"/>
            <a:ext cx="892899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64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03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08912" cy="72008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1400" b="0" dirty="0" smtClean="0"/>
              <a:t>Всего мероприятий – 5 (3 проекта с реализацией СМР в 2020 и 2 мероприятия на 2019 год), выполнено – 5 (3 проекта и 2 СМР).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1472" y="6705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Новокосино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7976524"/>
              </p:ext>
            </p:extLst>
          </p:nvPr>
        </p:nvGraphicFramePr>
        <p:xfrm>
          <a:off x="179512" y="1196752"/>
          <a:ext cx="8202488" cy="43934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2794"/>
                <a:gridCol w="1213671"/>
                <a:gridCol w="1177793"/>
                <a:gridCol w="1103563"/>
                <a:gridCol w="1949793"/>
                <a:gridCol w="1242126"/>
                <a:gridCol w="1302748"/>
              </a:tblGrid>
              <a:tr h="6779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выполнения СМР</a:t>
                      </a:r>
                    </a:p>
                  </a:txBody>
                  <a:tcPr marL="9525" marR="9525" marT="9525" marB="0" anchor="ctr"/>
                </a:tc>
              </a:tr>
              <a:tr h="67791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ул. Салтыковская, д. 23, к.1 - д. 39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оборудование 145 парковочных машиномест:  демонтаж и устройство бортового камня, </a:t>
                      </a:r>
                      <a:r>
                        <a:rPr lang="ru-RU" sz="900" u="none" strike="noStrike" dirty="0" err="1">
                          <a:effectLst/>
                        </a:rPr>
                        <a:t>асфальтировка,устройство</a:t>
                      </a:r>
                      <a:r>
                        <a:rPr lang="ru-RU" sz="900" u="none" strike="noStrike" dirty="0">
                          <a:effectLst/>
                        </a:rPr>
                        <a:t> технического тротуара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20.08.2019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не 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2020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671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Новокосинская 32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установка пешеходных ограждений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не требуется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поставлены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454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Салтыковская 33 к 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установка пешеходных ограждений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не требуется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поставлены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не 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2020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5810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ул. Суздальская 8Б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обустройство ИН и асфальтировка 5-иметровой зоны перед </a:t>
                      </a:r>
                      <a:r>
                        <a:rPr lang="ru-RU" sz="900" u="none" strike="noStrike" dirty="0" err="1" smtClean="0">
                          <a:effectLst/>
                        </a:rPr>
                        <a:t>пеш.переходом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29.08.2018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671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Ул. Новокосинская, д.40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обустройство парковочных карманов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 smtClean="0">
                          <a:effectLst/>
                        </a:rPr>
                        <a:t>2020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03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2: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Новокосинская 32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2439" y="980728"/>
            <a:ext cx="5339055" cy="38316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2459644" y="5091842"/>
            <a:ext cx="424283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Установка пешеходных ограждений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86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4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ул. Суздальская 8Б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7544" y="980728"/>
            <a:ext cx="5108845" cy="3831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87624" y="509184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Выполнена асфальтировка 5-и метровой </a:t>
            </a:r>
            <a:r>
              <a:rPr lang="ru-RU" sz="1800" b="0" dirty="0">
                <a:solidFill>
                  <a:srgbClr val="000000"/>
                </a:solidFill>
              </a:rPr>
              <a:t>зоны перед </a:t>
            </a:r>
            <a:r>
              <a:rPr lang="ru-RU" sz="1800" b="0" dirty="0" smtClean="0">
                <a:solidFill>
                  <a:srgbClr val="000000"/>
                </a:solidFill>
              </a:rPr>
              <a:t>пешеходным переходом и установка ИН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5949280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67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73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08912" cy="72008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1400" b="0" dirty="0" smtClean="0"/>
              <a:t>Всего мероприятий – 16 (4 проекта с реализацией СМР в 2020 и 12 мероприятий на 2019 год), выполнено – 9 (4 проекта и 5 СМР), в работе – 2, работы не начаты – 5.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1472" y="0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Перово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9489920"/>
              </p:ext>
            </p:extLst>
          </p:nvPr>
        </p:nvGraphicFramePr>
        <p:xfrm>
          <a:off x="107503" y="980728"/>
          <a:ext cx="8784978" cy="56886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906"/>
                <a:gridCol w="1299859"/>
                <a:gridCol w="1261433"/>
                <a:gridCol w="1181931"/>
                <a:gridCol w="2088255"/>
                <a:gridCol w="1330334"/>
                <a:gridCol w="1395260"/>
              </a:tblGrid>
              <a:tr h="4054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выполнения СМР</a:t>
                      </a:r>
                    </a:p>
                  </a:txBody>
                  <a:tcPr marL="9525" marR="9525" marT="9525" marB="0" anchor="ctr"/>
                </a:tc>
              </a:tr>
              <a:tr h="6181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 3-я Владимирская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Обустройство7-ми посадочной площадки на выделенной трамвайной линии (поднятие борта, асфальтировка, понижение борта в зоне пешеходного перехода)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 год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 год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 год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1062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 3-я Владимирская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тротуара на ул. 3-1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10.10.2019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не выполнено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30.10.2019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110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3-я Владимирская, д. 29-31/33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выезда с дворовой территории на 3-ю Владимирскую улицу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10.10.2019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не 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30.10.2019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110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Федеративный пр-т, между домами 8, корп. 1 и 10, корп. 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Перенос остановочного павильона для общественного транспорта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18.08.2019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16.09.2019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20.09.2019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133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Кусковская ул., д. 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Перенос остановки общественного транспорта со строительством посадочной площадки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03.10.2019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не 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30.10.2019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110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Мартеновская ( от ул. Металлургов до Федеративного </a:t>
                      </a:r>
                      <a:r>
                        <a:rPr lang="ru-RU" sz="600" u="none" strike="noStrike" dirty="0" err="1">
                          <a:effectLst/>
                        </a:rPr>
                        <a:t>пр</a:t>
                      </a:r>
                      <a:r>
                        <a:rPr lang="ru-RU" sz="600" u="none" strike="noStrike" dirty="0">
                          <a:effectLst/>
                        </a:rPr>
                        <a:t>-та)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устройство технического тротуара, установка пешеходного ограждения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03.10.2019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 работе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30.10.2019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515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2-я Владимирская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устройство технических тротуаров вдоль парковочных карманов, перенос остановок общественного транспота  (3 шт.), оборудование тротуаро около пожарной части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03.10.2019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 работе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133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9-й Проспект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оборудование парковочных карманов и технических тротуаров, обустройство тротуара и пешеходного перехода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03.10.2019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30.10.2019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8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11-й Проспект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оборудование парковочных карманов и технических тротуаров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2020 год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 год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 год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8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Новогиреевская, д. 1, стр. 7 и ул. Новогиреевская, д. 15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перенос остановочных павильонов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18.08.2019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06.09.2019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110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Перовская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Оборудование парковочных карманов, устройство технических тротуаров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2020 год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 год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 год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86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Перовская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оборудование тротуара между вл. 6, корп. 1 и д. 8, корп. 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10.10.2019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не 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110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Лазо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Оборудование парковочных карманов, устройство технических тротуаров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10.10.2019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133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Металлургов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Оборудование парковочных карманов, устройство технических тротуаров, перенос остановок общественного транспорта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18.08.2019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2020 год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 год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2020 год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110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Металлургов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подходов к проезжей части (пешеходный переход)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18.08.2019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03.10.2019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110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ш. Энтузиастов, д. 33 (через дублер)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подходов к проезжей части (пешеходный переход)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проект не требуется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10.10.2019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не 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30.10.2019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68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36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4: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Федеративный пр-т, между домами 8, корп. 1 и 10, корп. 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7544" y="980728"/>
            <a:ext cx="5108844" cy="3831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87624" y="509184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Перенос остановочного павильона для общественного транспорта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69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12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6: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ул. Мартеновская ( от ул. Металлургов до Федеративного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-та)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980728"/>
            <a:ext cx="3603092" cy="3831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87624" y="509184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600" b="0" dirty="0"/>
              <a:t>устройство технического тротуара, установка пешеходного ограждения</a:t>
            </a:r>
            <a:endParaRPr lang="ru-RU" sz="16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70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94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7: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ул.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2-я Владимирская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95736" y="1340768"/>
            <a:ext cx="4536504" cy="31949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87624" y="509184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600" b="0" dirty="0"/>
              <a:t>устройство технического </a:t>
            </a:r>
            <a:r>
              <a:rPr lang="ru-RU" sz="1600" b="0" dirty="0" smtClean="0"/>
              <a:t>тротуара</a:t>
            </a:r>
            <a:endParaRPr lang="ru-RU" sz="16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71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948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8: 9-й просп. 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9388" y="836712"/>
            <a:ext cx="2988332" cy="30149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11560" y="558574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600" b="0" dirty="0"/>
              <a:t>оборудование парковочных карманов и технических тротуаров, обустройство тротуара и пешеходного перехода</a:t>
            </a:r>
            <a:endParaRPr lang="ru-RU" sz="16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48225"/>
            <a:ext cx="3973009" cy="297975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310483" y="980728"/>
            <a:ext cx="450998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 и разметка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72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54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10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Ул. Новогиреевская, д. 1, стр. 7 и ул. Новогиреевская, д. 15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1" y="1124745"/>
            <a:ext cx="4752528" cy="2520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11560" y="558574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перенос остановочных павильонов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2723623"/>
            <a:ext cx="4807751" cy="2704360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73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05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13: ул. Лазо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31640" y="736217"/>
            <a:ext cx="3204356" cy="3384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11560" y="558574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400" b="0" dirty="0"/>
              <a:t>Оборудование парковочных карманов, устройство технических тротуаров</a:t>
            </a:r>
            <a:endParaRPr lang="ru-RU" sz="14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743" y="1988840"/>
            <a:ext cx="4002716" cy="300203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15008" y="5157192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 и разметка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74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22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15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ул.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Металлургов, д.44, корп.1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7544" y="980728"/>
            <a:ext cx="5108844" cy="3831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87624" y="509184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подходов для организации пешеходного перехода.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5008" y="5517232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 и разметка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15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08912" cy="720080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18, выполнено – 12, в работе – 4, работы не начаты – 2.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1472" y="0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Преображенское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6733982"/>
              </p:ext>
            </p:extLst>
          </p:nvPr>
        </p:nvGraphicFramePr>
        <p:xfrm>
          <a:off x="107504" y="1052736"/>
          <a:ext cx="8640959" cy="56886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169"/>
                <a:gridCol w="1278549"/>
                <a:gridCol w="1240753"/>
                <a:gridCol w="1162555"/>
                <a:gridCol w="2054020"/>
                <a:gridCol w="1308525"/>
                <a:gridCol w="1372388"/>
              </a:tblGrid>
              <a:tr h="5091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выполнения СМР</a:t>
                      </a:r>
                    </a:p>
                  </a:txBody>
                  <a:tcPr marL="9525" marR="9525" marT="9525" marB="0" anchor="ctr"/>
                </a:tc>
              </a:tr>
              <a:tr h="5091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2-я Бухвостова, д. 2, стр. 3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Обустройства тротуара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Проект выполнен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публикация торгов: 10.09.2019г. Поставка материалов: 10 календарных дней с момента заключения контракта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Богородский Вал, д.3А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демонтаж пешеходного перехода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-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выполнено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011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Б. Черкизовская, д.6 - д.8, корп.1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въезда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-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выполнено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147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Малая Семеновская ул., д.1, стр.1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демонтаж лестничного схода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-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выполнено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выполнено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16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 ул. 2-я Пугачевская, д. 8, корп. 4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пешеходного перехода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Проект выполнен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Выполнено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27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 ул. 2-я Пугачевская, д. 8, корп. 4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Обустройство парковочных карманов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Проект выполнен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публикация торгов: 10.09.2019г. Поставка материалов: 10 календарных дней с момента заключения контракта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работе</a:t>
                      </a:r>
                      <a:endParaRPr lang="ru-RU" sz="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30.09.2019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215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Краснобогатырская, вл. 92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плоскостной автостоянки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Проект выполнен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публикация торгов: 10.09.2019г. Поставка материалов: 10 календарных дней с момента заключения контракта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работе</a:t>
                      </a:r>
                      <a:endParaRPr lang="ru-RU" sz="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737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err="1">
                          <a:effectLst/>
                        </a:rPr>
                        <a:t>Хапиловский</a:t>
                      </a:r>
                      <a:r>
                        <a:rPr lang="ru-RU" sz="600" u="none" strike="noStrike" dirty="0">
                          <a:effectLst/>
                        </a:rPr>
                        <a:t> проезд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Организация пешеходного движения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Проект выполнен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публикация торгов: 10.09.2019г. Поставка материалов: 10 календарных дней с момента заключения контракта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endParaRPr lang="ru-RU" sz="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737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ул. Краснобогатырская, д. 90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Расширение тротуара путем урезания газона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Проект выполнен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публикация торгов: 10.09.2019г. Поставка материалов: 10 календарных дней с момента заключения контракта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endParaRPr lang="ru-RU" sz="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737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10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err="1">
                          <a:effectLst/>
                        </a:rPr>
                        <a:t>Зельев</a:t>
                      </a:r>
                      <a:r>
                        <a:rPr lang="ru-RU" sz="600" u="none" strike="noStrike" dirty="0">
                          <a:effectLst/>
                        </a:rPr>
                        <a:t> пер., д. 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пешеходного перехода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Проект выполнен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публикация торгов: 10.09.2019г. Поставка материалов: 10 календарных дней с момента заключения контракта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работе</a:t>
                      </a:r>
                      <a:endParaRPr lang="ru-RU" sz="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3016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11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 участке Окружного проезда между станцией метро "Черкизовская" и МЦК "Локомотив"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Установка дорожных ограждений "ОРУД"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Проект выполнен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публикация торгов: 10.09.2019г. Поставка материалов: 10 календарных дней с момента заключения контракта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endParaRPr lang="ru-RU" sz="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30.09.2019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737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12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ул. Электрозаводская, д. 33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нерегулируемого пешеходного перехода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Проект выполнен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публикация торгов: 10.09.2019г. Поставка материалов: 10 календарных дней с момента заключения контракта 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выполнены (ведется закупка материалов)</a:t>
                      </a: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30.09.2019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737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13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на пересечении ул. 9-я Рота и ул. </a:t>
                      </a:r>
                      <a:r>
                        <a:rPr lang="ru-RU" sz="600" u="none" strike="noStrike" dirty="0" err="1">
                          <a:effectLst/>
                        </a:rPr>
                        <a:t>М.Семеновская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Строительство лестничного схода и установка перил на тротуаре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Проект выполнен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публикация торгов: 10.09.2019г. Поставка материалов: 10 календарных дней с момента заключения контракта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работе</a:t>
                      </a:r>
                      <a:endParaRPr lang="ru-RU" sz="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30.09.2019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299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14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пересечение ул. Алымова, д.3 и ул. Лермонтовская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сферического дорожного зеркала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-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выполнено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23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15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Алымова, д.5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сферического дорожного зеркала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-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выполнено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299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16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Алымова на пересечении с ул. Просторной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сферического дорожного зеркала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-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выполнено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023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17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Знаменская, д.17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установка сферического дорожного зеркала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-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 smtClean="0">
                          <a:effectLst/>
                        </a:rPr>
                        <a:t>выполнено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выполнено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27375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18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ул. Знаменская, д.53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Обустройство нерегулируемого пешеходного перехода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Проект выполнен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>
                          <a:effectLst/>
                        </a:rPr>
                        <a:t>публикация торгов: 10.09.2019г. Поставка материалов: 10 календарных дней с момента заключения контракта 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выполнены (ведется закупка материалов)</a:t>
                      </a: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u="none" strike="noStrike" dirty="0">
                          <a:effectLst/>
                        </a:rPr>
                        <a:t>30.09.2019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76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27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1: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ул. 2-я Бухвостова, д. 2, стр. 3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7544" y="980728"/>
            <a:ext cx="5108844" cy="3831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87624" y="509184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тротуара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59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57265" y="22999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2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Богородский Вал, д.3А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7544" y="980728"/>
            <a:ext cx="5108844" cy="3831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87624" y="509184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Демонтаж пешеходного перехода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72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3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ул. Б. Черкизовская, д.6 - д.8, корп.1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7544" y="980728"/>
            <a:ext cx="5108844" cy="3831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187624" y="509184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обустройство въезда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286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4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Малая Семеновская ул., д.1, стр.1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752" y="980728"/>
            <a:ext cx="4032448" cy="41111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043608" y="5229200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демонтаж лестничного схода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80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59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5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 ул. 2-я Пугачевская, д. 8, корп. 4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836712"/>
            <a:ext cx="5040560" cy="41044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Обустройство пешеходного перехода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50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6: 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ул. 2-я Пугачевская, д. 8, корп. 4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998730"/>
            <a:ext cx="5040560" cy="3780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Обустройство </a:t>
            </a:r>
            <a:r>
              <a:rPr lang="ru-RU" sz="1800" b="0" dirty="0" smtClean="0">
                <a:solidFill>
                  <a:srgbClr val="000000"/>
                </a:solidFill>
              </a:rPr>
              <a:t>парковочных карманов. Ведутся работы по обустройству разметки и знаков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5752108"/>
            <a:ext cx="892899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 и разметка, не демаркирована старая разметка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04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7: 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ул.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Краснобогатырская, вл.92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998730"/>
            <a:ext cx="5040560" cy="3780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>
                <a:solidFill>
                  <a:srgbClr val="000000"/>
                </a:solidFill>
              </a:rPr>
              <a:t>Обустройство </a:t>
            </a:r>
            <a:r>
              <a:rPr lang="ru-RU" sz="1800" b="0" dirty="0" smtClean="0">
                <a:solidFill>
                  <a:srgbClr val="000000"/>
                </a:solidFill>
              </a:rPr>
              <a:t>парковки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737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8: 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Хапиловский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проезд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908720"/>
            <a:ext cx="5040560" cy="3780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1372264" y="5775918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тротуаров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2132856"/>
            <a:ext cx="4475989" cy="3356992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73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9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 ул. Краснобогатырская, д. 90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998730"/>
            <a:ext cx="5040560" cy="3780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Расширение тротуара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86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9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Зельев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пер., д.9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998730"/>
            <a:ext cx="5040560" cy="3780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пешеходного перехода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86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59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706814" y="290844"/>
            <a:ext cx="75608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11: 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 участке Окружного проезда между станцией метро "Черкизовская" и МЦК "Локомотив"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998730"/>
            <a:ext cx="5040560" cy="3780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Установка пешеходных ограждений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87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39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13: 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 пересечении ул. 9-я Рота и ул. М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Семеновская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"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Локомотив"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998730"/>
            <a:ext cx="5040560" cy="3780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Устройство лестничного схода и перил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88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37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14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 пересечение ул. Алымова, д.3 и ул. Лермонтовская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63688" y="998730"/>
            <a:ext cx="5040560" cy="3780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Установка дорожного сферического зеркала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89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66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15:  ул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 Алымова,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д.5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1760" y="998730"/>
            <a:ext cx="3384376" cy="40144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Установка дорожного сферического зеркала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90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71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16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 ул. Алымова на пересечении с ул. Просторной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83768" y="998730"/>
            <a:ext cx="3413629" cy="40144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Установка дорожного сферического зеркала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91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094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17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 ул. Знаменская, д.17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85165" y="998730"/>
            <a:ext cx="3010834" cy="40144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Установка дорожного сферического зеркала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92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070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08912" cy="720080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</a:t>
            </a:r>
            <a:r>
              <a:rPr lang="ru-RU" sz="1400" b="0" dirty="0"/>
              <a:t>6</a:t>
            </a:r>
            <a:r>
              <a:rPr lang="ru-RU" sz="1400" b="0" dirty="0" smtClean="0"/>
              <a:t>, выполнено – 1, в работе – </a:t>
            </a:r>
            <a:r>
              <a:rPr lang="ru-RU" sz="1400" b="0" dirty="0"/>
              <a:t>5</a:t>
            </a:r>
            <a:r>
              <a:rPr lang="ru-RU" sz="1400" b="0" dirty="0" smtClean="0"/>
              <a:t>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1472" y="0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Северное Измайлово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65255"/>
              </p:ext>
            </p:extLst>
          </p:nvPr>
        </p:nvGraphicFramePr>
        <p:xfrm>
          <a:off x="467544" y="1268759"/>
          <a:ext cx="7914456" cy="468469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322"/>
                <a:gridCol w="1171053"/>
                <a:gridCol w="1136435"/>
                <a:gridCol w="1064811"/>
                <a:gridCol w="1881325"/>
                <a:gridCol w="1198508"/>
                <a:gridCol w="1257002"/>
              </a:tblGrid>
              <a:tr h="900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выполнения СМР</a:t>
                      </a:r>
                    </a:p>
                  </a:txBody>
                  <a:tcPr marL="9525" marR="9525" marT="9525" marB="0" anchor="ctr"/>
                </a:tc>
              </a:tr>
              <a:tr h="900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3-я Парковая ул., д. 44, корп. 1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Обустройство нерегулируемого пешеходного перехода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15.08.2019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25.09.2019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В работе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15.10.2019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9001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Между 7-й и 9-й Парковой улицами на Сиреневом бульваре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Обустройство нерегулируемого пешеходного перехода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15.08.2019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25.09.2019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В работе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</a:rPr>
                        <a:t>15.10.2019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50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Проектируемый проезд № 5074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Организация 8-ми парковочных карманов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15.08.2019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25.09.2019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В работе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15.10.2019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50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4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16-я Парковая, д. 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Установка ИН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15.08.2019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25.09.2019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Выполнено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</a:rPr>
                        <a:t>15.10.2019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50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13-я Парковая ул.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Обустройство технического тротуара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15.08.2019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25.09.2019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В работе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smtClean="0">
                          <a:effectLst/>
                        </a:rPr>
                        <a:t>15.10.2019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  <a:tr h="4500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6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Сиреневый бульвар, д. 3, корп. 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Обустройство нерегулируемого пешеходного перехода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15.08.2019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</a:rPr>
                        <a:t>25.09.2019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В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работе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effectLst/>
                        </a:rPr>
                        <a:t>15.10.2019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93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280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1: 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3-я Парковая ул., д. 44, корп. 1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696" y="1268760"/>
            <a:ext cx="5832647" cy="3456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801115" y="5428287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пешеходного перехода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94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2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2: 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Между 7-й и 9-й Парковой улицами на Сиреневом бульвар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7763" y="1268760"/>
            <a:ext cx="4608512" cy="345638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801115" y="5428287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пешеходного перехода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95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230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3:  Проектируемый проезд № 5074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6946" y="1052736"/>
            <a:ext cx="3013644" cy="40744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801115" y="5428287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парковочных 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9992" y="1340768"/>
            <a:ext cx="3384376" cy="3168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96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069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3:  ул. 16-я Парковая, д.41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30364" y="1196752"/>
            <a:ext cx="2581596" cy="393042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801115" y="5428287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Установка искусственных неровностей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1515" y="1196752"/>
            <a:ext cx="4346949" cy="39304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97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2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5:  13-ая Парковая ул.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11760" y="1247971"/>
            <a:ext cx="3786795" cy="37444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801115" y="5428287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технического тротуара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98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9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6:  Сиреневый бульвар, д.3, корп.3.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752" y="1268760"/>
            <a:ext cx="5184576" cy="29933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801115" y="5428287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пешеходного перехода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99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14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08912" cy="720080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11, выполнено – 7, в работе – 0, работы не начаты – 4.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1472" y="0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Соколиная гора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645482"/>
              </p:ext>
            </p:extLst>
          </p:nvPr>
        </p:nvGraphicFramePr>
        <p:xfrm>
          <a:off x="323528" y="1052736"/>
          <a:ext cx="8424936" cy="55667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6024"/>
                <a:gridCol w="1249126"/>
                <a:gridCol w="1209735"/>
                <a:gridCol w="1133491"/>
                <a:gridCol w="2002670"/>
                <a:gridCol w="1275812"/>
                <a:gridCol w="1338078"/>
              </a:tblGrid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выполнения СМР</a:t>
                      </a:r>
                    </a:p>
                  </a:txBody>
                  <a:tcPr marL="9525" marR="9525" marT="9525" marB="0" anchor="ctr"/>
                </a:tc>
              </a:tr>
              <a:tr h="11846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ул. Семеновский вал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перенос остановки «ул. Семеновский Вал» </a:t>
                      </a:r>
                      <a:r>
                        <a:rPr lang="ru-RU" sz="700" u="none" strike="noStrike" dirty="0" smtClean="0">
                          <a:effectLst/>
                        </a:rPr>
                        <a:t>и строительство </a:t>
                      </a:r>
                      <a:r>
                        <a:rPr lang="ru-RU" sz="700" u="none" strike="noStrike" dirty="0">
                          <a:effectLst/>
                        </a:rPr>
                        <a:t>специальных площадок под павильоны ожидания на остановках: «ул. Семеновский вал</a:t>
                      </a:r>
                      <a:r>
                        <a:rPr lang="ru-RU" sz="700" u="none" strike="noStrike" dirty="0" smtClean="0">
                          <a:effectLst/>
                        </a:rPr>
                        <a:t>», </a:t>
                      </a:r>
                      <a:r>
                        <a:rPr lang="ru-RU" sz="700" u="none" strike="noStrike" dirty="0">
                          <a:effectLst/>
                        </a:rPr>
                        <a:t>«проспект Буденного</a:t>
                      </a:r>
                      <a:r>
                        <a:rPr lang="ru-RU" sz="700" u="none" strike="noStrike" dirty="0" smtClean="0">
                          <a:effectLst/>
                        </a:rPr>
                        <a:t>».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06.09.2019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закупка проведена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15.10.2019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ctr"/>
                </a:tc>
              </a:tr>
              <a:tr h="1601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Проезд Энтузиастов, вл.3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Устройство тротуара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06.09.2019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закупка проведена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работы не начаты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15.10.2019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ctr"/>
                </a:tc>
              </a:tr>
              <a:tr h="7139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 err="1">
                          <a:effectLst/>
                        </a:rPr>
                        <a:t>ул.Б</a:t>
                      </a:r>
                      <a:r>
                        <a:rPr lang="ru-RU" sz="700" u="none" strike="noStrike" dirty="0">
                          <a:effectLst/>
                        </a:rPr>
                        <a:t>. Жигуленкова,д.11 БНК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ИН, ограждение, знаки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06.09.2019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закупка проведена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работы не начаты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Приступят к работам после завершения работ после ремонта АБП. (В настоящее время ГБУ "Автомобильные дороги" выполняют работы по ремонту АБП.)</a:t>
                      </a:r>
                    </a:p>
                  </a:txBody>
                  <a:tcPr marL="3449" marR="3449" marT="3449" marB="0" anchor="ctr"/>
                </a:tc>
              </a:tr>
              <a:tr h="269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ул. Буракова, д.5, корп.2.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 обустройства нерегулируемого пешеходного перехода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06.09.2019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закупка проведена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15.10.2019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ctr"/>
                </a:tc>
              </a:tr>
              <a:tr h="1601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пр-т Буденного, д.37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Парковочные карманы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06.09.2019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закупка проведена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15.10.2019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ctr"/>
                </a:tc>
              </a:tr>
              <a:tr h="1601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Окружной </a:t>
                      </a:r>
                      <a:r>
                        <a:rPr lang="ru-RU" sz="700" u="none" strike="noStrike" dirty="0" err="1">
                          <a:effectLst/>
                        </a:rPr>
                        <a:t>пр</a:t>
                      </a:r>
                      <a:r>
                        <a:rPr lang="ru-RU" sz="700" u="none" strike="noStrike" dirty="0">
                          <a:effectLst/>
                        </a:rPr>
                        <a:t>-д, 16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Парковочные карманы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06.09.2019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закупка проведена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15.10.2019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ctr"/>
                </a:tc>
              </a:tr>
              <a:tr h="1601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Ибрагимова ул., д.12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устройство парковки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06.09.2019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закупка проведена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15.10.2019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ctr"/>
                </a:tc>
              </a:tr>
              <a:tr h="269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Измайловское шоссе, д.47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перенос пешеходного перехода и замена сплошной разметки на прерывистую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выполнено.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закупка проведена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</a:p>
                  </a:txBody>
                  <a:tcPr marL="3449" marR="3449" marT="3449" marB="0" anchor="ctr"/>
                </a:tc>
              </a:tr>
              <a:tr h="2690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Зверинецкая ул., д.34 пересечение с ул. </a:t>
                      </a:r>
                      <a:r>
                        <a:rPr lang="ru-RU" sz="700" u="none" strike="noStrike" dirty="0" err="1">
                          <a:effectLst/>
                        </a:rPr>
                        <a:t>Борисовская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организация пешеходного перехода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06.09.2019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закупка проведена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Выполнено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15.10.2019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ctr"/>
                </a:tc>
              </a:tr>
              <a:tr h="1601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Измайловское шоссе, вл.58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устройство парковки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06.09.2019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закупка проведена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работы не начаты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15.10.2019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ctr"/>
                </a:tc>
              </a:tr>
              <a:tr h="8070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11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Вельяминовская </a:t>
                      </a:r>
                      <a:r>
                        <a:rPr lang="ru-RU" sz="700" u="none" strike="noStrike" dirty="0" err="1">
                          <a:effectLst/>
                        </a:rPr>
                        <a:t>ул</a:t>
                      </a:r>
                      <a:r>
                        <a:rPr lang="ru-RU" sz="700" u="none" strike="noStrike" dirty="0">
                          <a:effectLst/>
                        </a:rPr>
                        <a:t>, Вольная </a:t>
                      </a:r>
                      <a:r>
                        <a:rPr lang="ru-RU" sz="700" u="none" strike="noStrike" dirty="0" err="1">
                          <a:effectLst/>
                        </a:rPr>
                        <a:t>ул</a:t>
                      </a:r>
                      <a:r>
                        <a:rPr lang="ru-RU" sz="700" u="none" strike="noStrike" dirty="0">
                          <a:effectLst/>
                        </a:rPr>
                        <a:t>, Гаражная ул., </a:t>
                      </a:r>
                      <a:r>
                        <a:rPr lang="ru-RU" sz="700" u="none" strike="noStrike" dirty="0" err="1">
                          <a:effectLst/>
                        </a:rPr>
                        <a:t>Б.Жигуленкова</a:t>
                      </a:r>
                      <a:r>
                        <a:rPr lang="ru-RU" sz="700" u="none" strike="noStrike" dirty="0">
                          <a:effectLst/>
                        </a:rPr>
                        <a:t> ул., </a:t>
                      </a:r>
                      <a:r>
                        <a:rPr lang="ru-RU" sz="700" u="none" strike="noStrike" dirty="0" err="1">
                          <a:effectLst/>
                        </a:rPr>
                        <a:t>М.Семеновская</a:t>
                      </a:r>
                      <a:r>
                        <a:rPr lang="ru-RU" sz="700" u="none" strike="noStrike" dirty="0">
                          <a:effectLst/>
                        </a:rPr>
                        <a:t> ул., Семеновский Вал, Семеновский пр., 10-я ул. Соколиной горы, 9-я ул. Соколиной горы, 8-я ул. Соколиной горы, ул. Ткацкая, ул. Уткина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</a:rPr>
                        <a:t>установка бетонных урн на остановках НГПТ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проект не требуется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</a:rPr>
                        <a:t>20.09.2019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работы не начаты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7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15.10.2019</a:t>
                      </a:r>
                      <a:endParaRPr lang="ru-RU" sz="7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49" marR="3449" marT="3449" marB="0" anchor="ctr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100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 ул. Семеновский вал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21038" y="1340768"/>
            <a:ext cx="4559005" cy="34192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посадочной площадки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101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097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4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 ул. Буракова, д.5, корп.2.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68635" y="1340768"/>
            <a:ext cx="5063812" cy="341925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пешеходного перехода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102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59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5: 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пр-т Буденного, д.37</a:t>
            </a:r>
          </a:p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3728" y="908720"/>
            <a:ext cx="5112568" cy="3960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600" b="0" dirty="0"/>
              <a:t>Парковочные карманы</a:t>
            </a:r>
            <a:endParaRPr lang="ru-RU" sz="16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55" y="5413881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 и разметка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103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813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6:  Окружной пр., д.16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 font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1451018"/>
            <a:ext cx="5821377" cy="3240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600" b="0" dirty="0"/>
              <a:t>Парковочные карманы</a:t>
            </a:r>
            <a:endParaRPr lang="ru-RU" sz="16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55" y="5413881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 и разметка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104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6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7:  ул. Ибрагимова, д.12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 font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30027" y="1451018"/>
            <a:ext cx="5744682" cy="32403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600" b="0" dirty="0"/>
              <a:t>Парковочные карманы</a:t>
            </a:r>
            <a:endParaRPr lang="ru-RU" sz="1600" b="0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0555" y="5413881"/>
            <a:ext cx="892899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/>
                </a:solidFill>
              </a:rPr>
              <a:t>ЗАМЕЧАНИЕ: отсутствуют дорожные знаки и разметка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105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60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8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 Измайловское шоссе, д.47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1016169"/>
            <a:ext cx="5040560" cy="3780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Перенос пешеходного перехода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106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30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115616" y="219621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9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 Зверинецкая ул., д.34 пересечение с ул.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Борисовская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1196752"/>
            <a:ext cx="6336704" cy="3600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пешеходного перехода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64288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107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60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332657"/>
            <a:ext cx="8208912" cy="720080"/>
          </a:xfrm>
        </p:spPr>
        <p:txBody>
          <a:bodyPr>
            <a:normAutofit/>
          </a:bodyPr>
          <a:lstStyle/>
          <a:p>
            <a:pPr algn="ctr"/>
            <a:r>
              <a:rPr lang="ru-RU" sz="1400" b="0" dirty="0" smtClean="0"/>
              <a:t>Всего мероприятий – 15, выполнено – 1, в работе – 4, работы не начаты – 11.</a:t>
            </a:r>
          </a:p>
          <a:p>
            <a:pPr algn="ctr"/>
            <a:r>
              <a:rPr lang="ru-RU" sz="1400" b="0" dirty="0" smtClean="0"/>
              <a:t>График прилагается:</a:t>
            </a:r>
            <a:endParaRPr lang="ru-RU" sz="1400" b="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51472" y="0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Район Сокольники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117225"/>
              </p:ext>
            </p:extLst>
          </p:nvPr>
        </p:nvGraphicFramePr>
        <p:xfrm>
          <a:off x="251520" y="980728"/>
          <a:ext cx="8712967" cy="56695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038"/>
                <a:gridCol w="1289203"/>
                <a:gridCol w="1251093"/>
                <a:gridCol w="1172243"/>
                <a:gridCol w="2071137"/>
                <a:gridCol w="1319429"/>
                <a:gridCol w="1383824"/>
              </a:tblGrid>
              <a:tr h="144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Адрес мероприятия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Мероприятие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Даты выполнения ПСД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дата поставки материалов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Статус выполнения 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СМР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выполнения СМР</a:t>
                      </a:r>
                    </a:p>
                  </a:txBody>
                  <a:tcPr marL="9525" marR="9525" marT="9525" marB="0" anchor="ctr"/>
                </a:tc>
              </a:tr>
              <a:tr h="144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 err="1">
                          <a:effectLst/>
                        </a:rPr>
                        <a:t>Ростокинский</a:t>
                      </a:r>
                      <a:r>
                        <a:rPr lang="ru-RU" sz="800" u="none" strike="noStrike" dirty="0">
                          <a:effectLst/>
                        </a:rPr>
                        <a:t> пр-д,д.13 - 5-й Лучевой просек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установка ограждений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не требуется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01.10.2019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работы не начаты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06.10.2019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144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Сокольнический вал на пересечение с Маленковской ул.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установка ограждений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не требуется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работы не начаты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06.10.2019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144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Сокольнический вал на пересечение с Поперечным просек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установка ограждений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не требуется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smtClean="0">
                          <a:effectLst/>
                        </a:rPr>
                        <a:t>В работе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06.10.2019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144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Сокольнический вал на пересечение с </a:t>
                      </a:r>
                      <a:r>
                        <a:rPr lang="ru-RU" sz="800" u="none" strike="noStrike" dirty="0" err="1">
                          <a:effectLst/>
                        </a:rPr>
                        <a:t>Шумкина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установка ограждений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не требуется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01.10.2019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работы не начаты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06.10.2019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144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Гастелло пересечение с 3-й </a:t>
                      </a:r>
                      <a:r>
                        <a:rPr lang="ru-RU" sz="800" u="none" strike="noStrike" dirty="0" err="1">
                          <a:effectLst/>
                        </a:rPr>
                        <a:t>Сокольнической</a:t>
                      </a:r>
                      <a:r>
                        <a:rPr lang="ru-RU" sz="800" u="none" strike="noStrike" dirty="0">
                          <a:effectLst/>
                        </a:rPr>
                        <a:t> ул.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установка ограждений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не требуется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01.10.2019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работы не начаты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06.10.2019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217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через ул. Старослободскую в районе пересечения с Сокольническим пер. у д.14-д.16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нерегулируемого пешеходного перехода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22.07.2019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01.10.2019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работы не начаты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8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Ул. Короленко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обустройство парковочных карманов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22.07.2019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01.10.2019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smtClean="0">
                          <a:effectLst/>
                        </a:rPr>
                        <a:t>В работе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217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Ул. Сокольнический Вал, вл.28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нерегулируемого пешеходного перехода с ИН и выделением бортом опоры освещения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22.07.2019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работы не начаты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8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Ул. </a:t>
                      </a:r>
                      <a:r>
                        <a:rPr lang="ru-RU" sz="800" u="none" strike="noStrike" dirty="0" err="1">
                          <a:effectLst/>
                        </a:rPr>
                        <a:t>Рубцовско</a:t>
                      </a:r>
                      <a:r>
                        <a:rPr lang="ru-RU" sz="800" u="none" strike="noStrike" dirty="0">
                          <a:effectLst/>
                        </a:rPr>
                        <a:t>-Дворцовая, 1/3к.2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парковочного пространства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22.07.2019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работы не начаты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8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Колодезный пер., д.2,корп.1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парковочного пространства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22.07.2019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smtClean="0">
                          <a:effectLst/>
                        </a:rPr>
                        <a:t>В работе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144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Сокольнический пер.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нерегулируемого пешеходного перехода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22.07.2019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работы не начаты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8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Ул. Гастелло, д.41 (со стороны Попов пр.)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Обустройство парковочного пространства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22.07.2019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работы не начаты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1448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Стромынка 7 к.2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Занижение бордюрного камня для организации парковочного пространства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22.07.2019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работы не начаты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8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2-ая Сокольническая ул.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обустройство парковочных карманов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22.07.2019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smtClean="0">
                          <a:effectLst/>
                        </a:rPr>
                        <a:t>В работе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  <a:tr h="86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Сокольнический Вал 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Обустройство пешеходного перехода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22.07.2019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01.10.2019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smtClean="0">
                          <a:effectLst/>
                        </a:rPr>
                        <a:t>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449" marR="3449" marT="344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10.10.2019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449" marR="3449" marT="3449" marB="0" anchor="ctr"/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108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77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3: 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Сокольнический вал на пересечение с Поперечным просек</a:t>
            </a:r>
          </a:p>
          <a:p>
            <a:pPr algn="ctr" font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1016169"/>
            <a:ext cx="5040560" cy="37804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Установка пешеходных ограждений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109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4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7:  ул. Короленко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 font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1488721"/>
            <a:ext cx="5040560" cy="28353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парковочных 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814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10: 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Колодезный пер., д.2,корп.1</a:t>
            </a:r>
          </a:p>
          <a:p>
            <a:pPr algn="ctr" font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 font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91680" y="1488721"/>
            <a:ext cx="5040560" cy="28353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парковочных 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25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14: 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2-ая Сокольническая ул.</a:t>
            </a:r>
          </a:p>
          <a:p>
            <a:pPr algn="ctr" fontAlgn="ctr"/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0996" y="1484784"/>
            <a:ext cx="4377992" cy="32834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парковочных карманов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 работе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95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1403648" y="332656"/>
            <a:ext cx="662473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font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Пункт 15: 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Сокольнический Вал, д. 8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112363"/>
            <a:ext cx="1944216" cy="695263"/>
          </a:xfrm>
          <a:prstGeom prst="rect">
            <a:avLst/>
          </a:prstGeom>
        </p:spPr>
      </p:pic>
      <p:pic>
        <p:nvPicPr>
          <p:cNvPr id="5" name="Рисунок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2943" y="980728"/>
            <a:ext cx="5645380" cy="38884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683568" y="5120392"/>
            <a:ext cx="7200800" cy="1368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800" b="0" dirty="0" smtClean="0">
                <a:solidFill>
                  <a:srgbClr val="000000"/>
                </a:solidFill>
              </a:rPr>
              <a:t>Обустройство пешеходного перехода</a:t>
            </a:r>
            <a:endParaRPr lang="ru-RU" sz="1800" b="0" dirty="0">
              <a:solidFill>
                <a:srgbClr val="0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08323" y="0"/>
            <a:ext cx="21356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Выполнено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E4303-9852-4BFA-84B6-17DBF7A92318}" type="slidenum">
              <a:rPr lang="ru-RU" smtClean="0"/>
              <a:t>113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85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Главная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5336</TotalTime>
  <Words>6358</Words>
  <Application>Microsoft Office PowerPoint</Application>
  <PresentationFormat>Экран (4:3)</PresentationFormat>
  <Paragraphs>1877</Paragraphs>
  <Slides>113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113</vt:i4>
      </vt:variant>
    </vt:vector>
  </HeadingPairs>
  <TitlesOfParts>
    <vt:vector size="114" baseType="lpstr">
      <vt:lpstr>Главная</vt:lpstr>
      <vt:lpstr>О ходе реализации мероприятий, направленных на улучшение безопасности дорожного движения в 2019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работы Окружной комиссии по обеспечению безопасности дорожного движения в 2017 году и реализации мероприятий за счет средств</dc:title>
  <dc:creator>Крупейченко М.А.</dc:creator>
  <cp:lastModifiedBy>Крупейченко М.А.</cp:lastModifiedBy>
  <cp:revision>311</cp:revision>
  <cp:lastPrinted>2019-10-16T05:47:21Z</cp:lastPrinted>
  <dcterms:created xsi:type="dcterms:W3CDTF">2017-11-22T07:05:13Z</dcterms:created>
  <dcterms:modified xsi:type="dcterms:W3CDTF">2019-10-17T16:14:01Z</dcterms:modified>
</cp:coreProperties>
</file>